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82" r:id="rId3"/>
    <p:sldId id="287" r:id="rId4"/>
    <p:sldId id="313" r:id="rId5"/>
    <p:sldId id="316" r:id="rId6"/>
    <p:sldId id="304" r:id="rId7"/>
    <p:sldId id="317" r:id="rId8"/>
    <p:sldId id="318" r:id="rId9"/>
    <p:sldId id="335" r:id="rId10"/>
    <p:sldId id="336" r:id="rId11"/>
    <p:sldId id="337" r:id="rId12"/>
    <p:sldId id="339" r:id="rId13"/>
    <p:sldId id="327" r:id="rId14"/>
    <p:sldId id="340" r:id="rId15"/>
    <p:sldId id="328" r:id="rId16"/>
    <p:sldId id="329" r:id="rId17"/>
    <p:sldId id="341" r:id="rId18"/>
    <p:sldId id="342" r:id="rId19"/>
    <p:sldId id="343" r:id="rId20"/>
    <p:sldId id="344" r:id="rId21"/>
    <p:sldId id="331" r:id="rId22"/>
    <p:sldId id="332" r:id="rId23"/>
    <p:sldId id="272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dd Green" initials="TG" lastIdx="33" clrIdx="0"/>
  <p:cmAuthor id="2" name="Jared Silvermintz" initials="JMS" lastIdx="1" clrIdx="1"/>
  <p:cmAuthor id="3" name="Steven Sanderson" initials="SS" lastIdx="3" clrIdx="2">
    <p:extLst>
      <p:ext uri="{19B8F6BF-5375-455C-9EA6-DF929625EA0E}">
        <p15:presenceInfo xmlns:p15="http://schemas.microsoft.com/office/powerpoint/2012/main" userId="S-1-5-21-3433946282-1545350966-3892313931-36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66CC"/>
    <a:srgbClr val="323399"/>
    <a:srgbClr val="FF6666"/>
    <a:srgbClr val="FE9865"/>
    <a:srgbClr val="0086F0"/>
    <a:srgbClr val="BDBFC1"/>
    <a:srgbClr val="E7E7E7"/>
    <a:srgbClr val="737376"/>
    <a:srgbClr val="95CBD3"/>
    <a:srgbClr val="6060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07" autoAdjust="0"/>
    <p:restoredTop sz="88642" autoAdjust="0"/>
  </p:normalViewPr>
  <p:slideViewPr>
    <p:cSldViewPr>
      <p:cViewPr varScale="1">
        <p:scale>
          <a:sx n="134" d="100"/>
          <a:sy n="134" d="100"/>
        </p:scale>
        <p:origin x="537" y="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57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dd Green" userId="98c657aa7ab901ab" providerId="LiveId" clId="{2B557FB5-C914-4C8C-A820-5B385CF7EF51}"/>
    <pc:docChg chg="custSel modMainMaster">
      <pc:chgData name="Todd Green" userId="98c657aa7ab901ab" providerId="LiveId" clId="{2B557FB5-C914-4C8C-A820-5B385CF7EF51}" dt="2021-12-10T17:48:34.321" v="0" actId="478"/>
      <pc:docMkLst>
        <pc:docMk/>
      </pc:docMkLst>
      <pc:sldMasterChg chg="modSldLayout">
        <pc:chgData name="Todd Green" userId="98c657aa7ab901ab" providerId="LiveId" clId="{2B557FB5-C914-4C8C-A820-5B385CF7EF51}" dt="2021-12-10T17:48:34.321" v="0" actId="478"/>
        <pc:sldMasterMkLst>
          <pc:docMk/>
          <pc:sldMasterMk cId="1692126086" sldId="2147483648"/>
        </pc:sldMasterMkLst>
        <pc:sldLayoutChg chg="delSp mod">
          <pc:chgData name="Todd Green" userId="98c657aa7ab901ab" providerId="LiveId" clId="{2B557FB5-C914-4C8C-A820-5B385CF7EF51}" dt="2021-12-10T17:48:34.321" v="0" actId="478"/>
          <pc:sldLayoutMkLst>
            <pc:docMk/>
            <pc:sldMasterMk cId="1692126086" sldId="2147483648"/>
            <pc:sldLayoutMk cId="3026265846" sldId="2147483659"/>
          </pc:sldLayoutMkLst>
          <pc:spChg chg="del">
            <ac:chgData name="Todd Green" userId="98c657aa7ab901ab" providerId="LiveId" clId="{2B557FB5-C914-4C8C-A820-5B385CF7EF51}" dt="2021-12-10T17:48:34.321" v="0" actId="478"/>
            <ac:spMkLst>
              <pc:docMk/>
              <pc:sldMasterMk cId="1692126086" sldId="2147483648"/>
              <pc:sldLayoutMk cId="3026265846" sldId="2147483659"/>
              <ac:spMk id="17" creationId="{B68F3148-5BAA-564D-BEA9-13FCD6D3406F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436A1-27E0-4F4E-999B-4A18C677C216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23169-F955-9646-96EB-E7E959AC8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9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23169-F955-9646-96EB-E7E959AC87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06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1526B5FD-AF3E-4DC5-B7CF-12667D7F16E1}" type="slidenum">
              <a:rPr lang="en-US" altLang="en-US" sz="1200" smtClean="0"/>
              <a:pPr/>
              <a:t>15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974909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1526B5FD-AF3E-4DC5-B7CF-12667D7F16E1}" type="slidenum">
              <a:rPr lang="en-US" altLang="en-US" sz="1200" smtClean="0"/>
              <a:pPr/>
              <a:t>16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73267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1526B5FD-AF3E-4DC5-B7CF-12667D7F16E1}" type="slidenum">
              <a:rPr lang="en-US" altLang="en-US" sz="1200" smtClean="0"/>
              <a:pPr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893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1526B5FD-AF3E-4DC5-B7CF-12667D7F16E1}" type="slidenum">
              <a:rPr lang="en-US" altLang="en-US" sz="1200" smtClean="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95683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23169-F955-9646-96EB-E7E959AC87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77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8CE6EC99-18B2-4012-A405-1969DE526C7B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14636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8CE6EC99-18B2-4012-A405-1969DE526C7B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798020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1526B5FD-AF3E-4DC5-B7CF-12667D7F16E1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50490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23169-F955-9646-96EB-E7E959AC87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442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8CE6EC99-18B2-4012-A405-1969DE526C7B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299429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8CE6EC99-18B2-4012-A405-1969DE526C7B}" type="slidenum">
              <a:rPr lang="en-US" altLang="en-US" sz="1200" smtClean="0"/>
              <a:pPr/>
              <a:t>12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1342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8CE6EC99-18B2-4012-A405-1969DE526C7B}" type="slidenum">
              <a:rPr lang="en-US" altLang="en-US" sz="1200" smtClean="0"/>
              <a:pPr/>
              <a:t>14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5913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00050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1200" b="1" i="0">
                <a:solidFill>
                  <a:schemeClr val="tx1">
                    <a:lumMod val="50000"/>
                    <a:lumOff val="5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39365F48-4EC2-4A32-8E10-E01C273F87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573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622"/>
            <a:ext cx="8772297" cy="628650"/>
          </a:xfrm>
          <a:prstGeom prst="rect">
            <a:avLst/>
          </a:prstGeom>
        </p:spPr>
        <p:txBody>
          <a:bodyPr anchor="ctr" anchorCtr="0"/>
          <a:lstStyle>
            <a:lvl1pPr>
              <a:defRPr sz="3000" b="0" i="0" spc="-38" baseline="0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9859D600-B841-0042-A33A-3905F37945E5}"/>
              </a:ext>
            </a:extLst>
          </p:cNvPr>
          <p:cNvSpPr/>
          <p:nvPr userDrawn="1"/>
        </p:nvSpPr>
        <p:spPr>
          <a:xfrm rot="5400000" flipH="1">
            <a:off x="4128442" y="-4128446"/>
            <a:ext cx="887114" cy="9144001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2428"/>
              <a:gd name="connsiteY0" fmla="*/ 2277 h 10000"/>
              <a:gd name="connsiteX1" fmla="*/ 4428 w 12428"/>
              <a:gd name="connsiteY1" fmla="*/ 0 h 10000"/>
              <a:gd name="connsiteX2" fmla="*/ 12428 w 12428"/>
              <a:gd name="connsiteY2" fmla="*/ 0 h 10000"/>
              <a:gd name="connsiteX3" fmla="*/ 12428 w 12428"/>
              <a:gd name="connsiteY3" fmla="*/ 10000 h 10000"/>
              <a:gd name="connsiteX4" fmla="*/ 2428 w 12428"/>
              <a:gd name="connsiteY4" fmla="*/ 10000 h 10000"/>
              <a:gd name="connsiteX5" fmla="*/ 0 w 12428"/>
              <a:gd name="connsiteY5" fmla="*/ 2277 h 10000"/>
              <a:gd name="connsiteX0" fmla="*/ 0 w 12428"/>
              <a:gd name="connsiteY0" fmla="*/ 2277 h 10000"/>
              <a:gd name="connsiteX1" fmla="*/ 4428 w 12428"/>
              <a:gd name="connsiteY1" fmla="*/ 0 h 10000"/>
              <a:gd name="connsiteX2" fmla="*/ 12428 w 12428"/>
              <a:gd name="connsiteY2" fmla="*/ 0 h 10000"/>
              <a:gd name="connsiteX3" fmla="*/ 12428 w 12428"/>
              <a:gd name="connsiteY3" fmla="*/ 10000 h 10000"/>
              <a:gd name="connsiteX4" fmla="*/ 4717 w 12428"/>
              <a:gd name="connsiteY4" fmla="*/ 10000 h 10000"/>
              <a:gd name="connsiteX5" fmla="*/ 0 w 12428"/>
              <a:gd name="connsiteY5" fmla="*/ 2277 h 10000"/>
              <a:gd name="connsiteX0" fmla="*/ 0 w 11692"/>
              <a:gd name="connsiteY0" fmla="*/ 3423 h 10000"/>
              <a:gd name="connsiteX1" fmla="*/ 3692 w 11692"/>
              <a:gd name="connsiteY1" fmla="*/ 0 h 10000"/>
              <a:gd name="connsiteX2" fmla="*/ 11692 w 11692"/>
              <a:gd name="connsiteY2" fmla="*/ 0 h 10000"/>
              <a:gd name="connsiteX3" fmla="*/ 11692 w 11692"/>
              <a:gd name="connsiteY3" fmla="*/ 10000 h 10000"/>
              <a:gd name="connsiteX4" fmla="*/ 3981 w 11692"/>
              <a:gd name="connsiteY4" fmla="*/ 10000 h 10000"/>
              <a:gd name="connsiteX5" fmla="*/ 0 w 11692"/>
              <a:gd name="connsiteY5" fmla="*/ 3423 h 10000"/>
              <a:gd name="connsiteX0" fmla="*/ 0 w 11692"/>
              <a:gd name="connsiteY0" fmla="*/ 3423 h 10020"/>
              <a:gd name="connsiteX1" fmla="*/ 3692 w 11692"/>
              <a:gd name="connsiteY1" fmla="*/ 0 h 10020"/>
              <a:gd name="connsiteX2" fmla="*/ 11692 w 11692"/>
              <a:gd name="connsiteY2" fmla="*/ 0 h 10020"/>
              <a:gd name="connsiteX3" fmla="*/ 11692 w 11692"/>
              <a:gd name="connsiteY3" fmla="*/ 10000 h 10020"/>
              <a:gd name="connsiteX4" fmla="*/ 6429 w 11692"/>
              <a:gd name="connsiteY4" fmla="*/ 10020 h 10020"/>
              <a:gd name="connsiteX5" fmla="*/ 0 w 11692"/>
              <a:gd name="connsiteY5" fmla="*/ 3423 h 10020"/>
              <a:gd name="connsiteX0" fmla="*/ 0 w 9563"/>
              <a:gd name="connsiteY0" fmla="*/ 3818 h 10020"/>
              <a:gd name="connsiteX1" fmla="*/ 1563 w 9563"/>
              <a:gd name="connsiteY1" fmla="*/ 0 h 10020"/>
              <a:gd name="connsiteX2" fmla="*/ 9563 w 9563"/>
              <a:gd name="connsiteY2" fmla="*/ 0 h 10020"/>
              <a:gd name="connsiteX3" fmla="*/ 9563 w 9563"/>
              <a:gd name="connsiteY3" fmla="*/ 10000 h 10020"/>
              <a:gd name="connsiteX4" fmla="*/ 4300 w 9563"/>
              <a:gd name="connsiteY4" fmla="*/ 10020 h 10020"/>
              <a:gd name="connsiteX5" fmla="*/ 0 w 9563"/>
              <a:gd name="connsiteY5" fmla="*/ 3818 h 10020"/>
              <a:gd name="connsiteX0" fmla="*/ 0 w 11394"/>
              <a:gd name="connsiteY0" fmla="*/ 4934 h 10000"/>
              <a:gd name="connsiteX1" fmla="*/ 3028 w 11394"/>
              <a:gd name="connsiteY1" fmla="*/ 0 h 10000"/>
              <a:gd name="connsiteX2" fmla="*/ 11394 w 11394"/>
              <a:gd name="connsiteY2" fmla="*/ 0 h 10000"/>
              <a:gd name="connsiteX3" fmla="*/ 11394 w 11394"/>
              <a:gd name="connsiteY3" fmla="*/ 9980 h 10000"/>
              <a:gd name="connsiteX4" fmla="*/ 5890 w 11394"/>
              <a:gd name="connsiteY4" fmla="*/ 10000 h 10000"/>
              <a:gd name="connsiteX5" fmla="*/ 0 w 11394"/>
              <a:gd name="connsiteY5" fmla="*/ 4934 h 10000"/>
              <a:gd name="connsiteX0" fmla="*/ 0 w 11394"/>
              <a:gd name="connsiteY0" fmla="*/ 4934 h 10000"/>
              <a:gd name="connsiteX1" fmla="*/ 1738 w 11394"/>
              <a:gd name="connsiteY1" fmla="*/ 0 h 10000"/>
              <a:gd name="connsiteX2" fmla="*/ 11394 w 11394"/>
              <a:gd name="connsiteY2" fmla="*/ 0 h 10000"/>
              <a:gd name="connsiteX3" fmla="*/ 11394 w 11394"/>
              <a:gd name="connsiteY3" fmla="*/ 9980 h 10000"/>
              <a:gd name="connsiteX4" fmla="*/ 5890 w 11394"/>
              <a:gd name="connsiteY4" fmla="*/ 10000 h 10000"/>
              <a:gd name="connsiteX5" fmla="*/ 0 w 11394"/>
              <a:gd name="connsiteY5" fmla="*/ 4934 h 10000"/>
              <a:gd name="connsiteX0" fmla="*/ 0 w 10416"/>
              <a:gd name="connsiteY0" fmla="*/ 4954 h 10000"/>
              <a:gd name="connsiteX1" fmla="*/ 760 w 10416"/>
              <a:gd name="connsiteY1" fmla="*/ 0 h 10000"/>
              <a:gd name="connsiteX2" fmla="*/ 10416 w 10416"/>
              <a:gd name="connsiteY2" fmla="*/ 0 h 10000"/>
              <a:gd name="connsiteX3" fmla="*/ 10416 w 10416"/>
              <a:gd name="connsiteY3" fmla="*/ 9980 h 10000"/>
              <a:gd name="connsiteX4" fmla="*/ 4912 w 10416"/>
              <a:gd name="connsiteY4" fmla="*/ 10000 h 10000"/>
              <a:gd name="connsiteX5" fmla="*/ 0 w 10416"/>
              <a:gd name="connsiteY5" fmla="*/ 4954 h 10000"/>
              <a:gd name="connsiteX0" fmla="*/ 0 w 10687"/>
              <a:gd name="connsiteY0" fmla="*/ 4816 h 10000"/>
              <a:gd name="connsiteX1" fmla="*/ 1031 w 10687"/>
              <a:gd name="connsiteY1" fmla="*/ 0 h 10000"/>
              <a:gd name="connsiteX2" fmla="*/ 10687 w 10687"/>
              <a:gd name="connsiteY2" fmla="*/ 0 h 10000"/>
              <a:gd name="connsiteX3" fmla="*/ 10687 w 10687"/>
              <a:gd name="connsiteY3" fmla="*/ 9980 h 10000"/>
              <a:gd name="connsiteX4" fmla="*/ 5183 w 10687"/>
              <a:gd name="connsiteY4" fmla="*/ 10000 h 10000"/>
              <a:gd name="connsiteX5" fmla="*/ 0 w 10687"/>
              <a:gd name="connsiteY5" fmla="*/ 4816 h 10000"/>
              <a:gd name="connsiteX0" fmla="*/ 0 w 10687"/>
              <a:gd name="connsiteY0" fmla="*/ 4816 h 9984"/>
              <a:gd name="connsiteX1" fmla="*/ 1031 w 10687"/>
              <a:gd name="connsiteY1" fmla="*/ 0 h 9984"/>
              <a:gd name="connsiteX2" fmla="*/ 10687 w 10687"/>
              <a:gd name="connsiteY2" fmla="*/ 0 h 9984"/>
              <a:gd name="connsiteX3" fmla="*/ 10687 w 10687"/>
              <a:gd name="connsiteY3" fmla="*/ 9980 h 9984"/>
              <a:gd name="connsiteX4" fmla="*/ 2711 w 10687"/>
              <a:gd name="connsiteY4" fmla="*/ 9984 h 9984"/>
              <a:gd name="connsiteX5" fmla="*/ 0 w 10687"/>
              <a:gd name="connsiteY5" fmla="*/ 4816 h 9984"/>
              <a:gd name="connsiteX0" fmla="*/ 0 w 9908"/>
              <a:gd name="connsiteY0" fmla="*/ 4977 h 10000"/>
              <a:gd name="connsiteX1" fmla="*/ 873 w 9908"/>
              <a:gd name="connsiteY1" fmla="*/ 0 h 10000"/>
              <a:gd name="connsiteX2" fmla="*/ 9908 w 9908"/>
              <a:gd name="connsiteY2" fmla="*/ 0 h 10000"/>
              <a:gd name="connsiteX3" fmla="*/ 9908 w 9908"/>
              <a:gd name="connsiteY3" fmla="*/ 9996 h 10000"/>
              <a:gd name="connsiteX4" fmla="*/ 2445 w 9908"/>
              <a:gd name="connsiteY4" fmla="*/ 10000 h 10000"/>
              <a:gd name="connsiteX5" fmla="*/ 0 w 9908"/>
              <a:gd name="connsiteY5" fmla="*/ 4977 h 10000"/>
              <a:gd name="connsiteX0" fmla="*/ 0 w 10000"/>
              <a:gd name="connsiteY0" fmla="*/ 4977 h 10000"/>
              <a:gd name="connsiteX1" fmla="*/ 2181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9996 h 10000"/>
              <a:gd name="connsiteX4" fmla="*/ 2468 w 10000"/>
              <a:gd name="connsiteY4" fmla="*/ 10000 h 10000"/>
              <a:gd name="connsiteX5" fmla="*/ 0 w 10000"/>
              <a:gd name="connsiteY5" fmla="*/ 4977 h 10000"/>
              <a:gd name="connsiteX0" fmla="*/ 0 w 10000"/>
              <a:gd name="connsiteY0" fmla="*/ 4977 h 9996"/>
              <a:gd name="connsiteX1" fmla="*/ 2181 w 10000"/>
              <a:gd name="connsiteY1" fmla="*/ 0 h 9996"/>
              <a:gd name="connsiteX2" fmla="*/ 10000 w 10000"/>
              <a:gd name="connsiteY2" fmla="*/ 0 h 9996"/>
              <a:gd name="connsiteX3" fmla="*/ 10000 w 10000"/>
              <a:gd name="connsiteY3" fmla="*/ 9996 h 9996"/>
              <a:gd name="connsiteX4" fmla="*/ 4418 w 10000"/>
              <a:gd name="connsiteY4" fmla="*/ 9991 h 9996"/>
              <a:gd name="connsiteX5" fmla="*/ 0 w 10000"/>
              <a:gd name="connsiteY5" fmla="*/ 4977 h 9996"/>
              <a:gd name="connsiteX0" fmla="*/ 0 w 10000"/>
              <a:gd name="connsiteY0" fmla="*/ 4979 h 10004"/>
              <a:gd name="connsiteX1" fmla="*/ 2181 w 10000"/>
              <a:gd name="connsiteY1" fmla="*/ 0 h 10004"/>
              <a:gd name="connsiteX2" fmla="*/ 10000 w 10000"/>
              <a:gd name="connsiteY2" fmla="*/ 0 h 10004"/>
              <a:gd name="connsiteX3" fmla="*/ 10000 w 10000"/>
              <a:gd name="connsiteY3" fmla="*/ 10000 h 10004"/>
              <a:gd name="connsiteX4" fmla="*/ 2561 w 10000"/>
              <a:gd name="connsiteY4" fmla="*/ 10004 h 10004"/>
              <a:gd name="connsiteX5" fmla="*/ 0 w 10000"/>
              <a:gd name="connsiteY5" fmla="*/ 4979 h 10004"/>
              <a:gd name="connsiteX0" fmla="*/ 0 w 10000"/>
              <a:gd name="connsiteY0" fmla="*/ 4979 h 10004"/>
              <a:gd name="connsiteX1" fmla="*/ 2831 w 10000"/>
              <a:gd name="connsiteY1" fmla="*/ 0 h 10004"/>
              <a:gd name="connsiteX2" fmla="*/ 10000 w 10000"/>
              <a:gd name="connsiteY2" fmla="*/ 0 h 10004"/>
              <a:gd name="connsiteX3" fmla="*/ 10000 w 10000"/>
              <a:gd name="connsiteY3" fmla="*/ 10000 h 10004"/>
              <a:gd name="connsiteX4" fmla="*/ 2561 w 10000"/>
              <a:gd name="connsiteY4" fmla="*/ 10004 h 10004"/>
              <a:gd name="connsiteX5" fmla="*/ 0 w 10000"/>
              <a:gd name="connsiteY5" fmla="*/ 4979 h 1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4">
                <a:moveTo>
                  <a:pt x="0" y="4979"/>
                </a:moveTo>
                <a:lnTo>
                  <a:pt x="2831" y="0"/>
                </a:lnTo>
                <a:lnTo>
                  <a:pt x="10000" y="0"/>
                </a:lnTo>
                <a:lnTo>
                  <a:pt x="10000" y="10000"/>
                </a:lnTo>
                <a:lnTo>
                  <a:pt x="2561" y="10004"/>
                </a:lnTo>
                <a:lnTo>
                  <a:pt x="0" y="4979"/>
                </a:lnTo>
                <a:close/>
              </a:path>
            </a:pathLst>
          </a:custGeom>
          <a:gradFill>
            <a:gsLst>
              <a:gs pos="0">
                <a:srgbClr val="FE9865"/>
              </a:gs>
              <a:gs pos="99000">
                <a:srgbClr val="FF6666"/>
              </a:gs>
            </a:gsLst>
            <a:lin ang="5400000" scaled="0"/>
          </a:gradFill>
          <a:ln>
            <a:noFill/>
          </a:ln>
          <a:effectLst>
            <a:outerShdw dist="88900" dir="5400000" algn="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D39880A-91A7-EC4E-87B8-F10F8E7FE08A}"/>
              </a:ext>
            </a:extLst>
          </p:cNvPr>
          <p:cNvSpPr txBox="1">
            <a:spLocks/>
          </p:cNvSpPr>
          <p:nvPr userDrawn="1"/>
        </p:nvSpPr>
        <p:spPr>
          <a:xfrm>
            <a:off x="766648" y="4848214"/>
            <a:ext cx="2971800" cy="209331"/>
          </a:xfrm>
          <a:prstGeom prst="rect">
            <a:avLst/>
          </a:prstGeom>
        </p:spPr>
        <p:txBody>
          <a:bodyPr anchor="b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250"/>
              </a:lnSpc>
              <a:spcBef>
                <a:spcPts val="0"/>
              </a:spcBef>
            </a:pPr>
            <a:r>
              <a:rPr lang="en-US" sz="900" spc="-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Franklin Gothic Book" charset="0"/>
                <a:ea typeface="Franklin Gothic Book" charset="0"/>
                <a:cs typeface="Franklin Gothic Book" charset="0"/>
              </a:rPr>
              <a:t>Treating Patients </a:t>
            </a:r>
            <a:r>
              <a:rPr lang="en-US" sz="700" spc="-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Franklin Gothic Book" charset="0"/>
                <a:ea typeface="Franklin Gothic Book" charset="0"/>
                <a:cs typeface="Franklin Gothic Book" charset="0"/>
              </a:rPr>
              <a:t>with</a:t>
            </a:r>
            <a:r>
              <a:rPr lang="en-US" sz="900" spc="-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Franklin Gothic Book" charset="0"/>
                <a:ea typeface="Franklin Gothic Book" charset="0"/>
                <a:cs typeface="Franklin Gothic Book" charset="0"/>
              </a:rPr>
              <a:t> Lumbar Degenerative Disc Disease (DDD)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1CE70FB1-456C-E342-A0A1-8EDBCFBF451B}"/>
              </a:ext>
            </a:extLst>
          </p:cNvPr>
          <p:cNvSpPr txBox="1">
            <a:spLocks/>
          </p:cNvSpPr>
          <p:nvPr userDrawn="1"/>
        </p:nvSpPr>
        <p:spPr>
          <a:xfrm>
            <a:off x="300152" y="4851057"/>
            <a:ext cx="466496" cy="22207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9365F48-4EC2-4A32-8E10-E01C273F87BE}" type="slidenum">
              <a:rPr lang="en-US" sz="110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pPr algn="l"/>
              <a:t>‹#›</a:t>
            </a:fld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29871AEE-BA70-4C4A-BA30-B7F293963700}"/>
              </a:ext>
            </a:extLst>
          </p:cNvPr>
          <p:cNvSpPr/>
          <p:nvPr userDrawn="1"/>
        </p:nvSpPr>
        <p:spPr>
          <a:xfrm flipH="1">
            <a:off x="0" y="4848214"/>
            <a:ext cx="304800" cy="209331"/>
          </a:xfrm>
          <a:custGeom>
            <a:avLst/>
            <a:gdLst>
              <a:gd name="connsiteX0" fmla="*/ 0 w 219304"/>
              <a:gd name="connsiteY0" fmla="*/ 0 h 209331"/>
              <a:gd name="connsiteX1" fmla="*/ 219304 w 219304"/>
              <a:gd name="connsiteY1" fmla="*/ 0 h 209331"/>
              <a:gd name="connsiteX2" fmla="*/ 219304 w 219304"/>
              <a:gd name="connsiteY2" fmla="*/ 209331 h 209331"/>
              <a:gd name="connsiteX3" fmla="*/ 0 w 219304"/>
              <a:gd name="connsiteY3" fmla="*/ 209331 h 209331"/>
              <a:gd name="connsiteX4" fmla="*/ 0 w 219304"/>
              <a:gd name="connsiteY4" fmla="*/ 0 h 209331"/>
              <a:gd name="connsiteX0" fmla="*/ 0 w 219304"/>
              <a:gd name="connsiteY0" fmla="*/ 0 h 209331"/>
              <a:gd name="connsiteX1" fmla="*/ 219304 w 219304"/>
              <a:gd name="connsiteY1" fmla="*/ 0 h 209331"/>
              <a:gd name="connsiteX2" fmla="*/ 219304 w 219304"/>
              <a:gd name="connsiteY2" fmla="*/ 209331 h 209331"/>
              <a:gd name="connsiteX3" fmla="*/ 32084 w 219304"/>
              <a:gd name="connsiteY3" fmla="*/ 205320 h 209331"/>
              <a:gd name="connsiteX4" fmla="*/ 0 w 219304"/>
              <a:gd name="connsiteY4" fmla="*/ 0 h 209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304" h="209331">
                <a:moveTo>
                  <a:pt x="0" y="0"/>
                </a:moveTo>
                <a:lnTo>
                  <a:pt x="219304" y="0"/>
                </a:lnTo>
                <a:lnTo>
                  <a:pt x="219304" y="209331"/>
                </a:lnTo>
                <a:lnTo>
                  <a:pt x="32084" y="205320"/>
                </a:lnTo>
                <a:lnTo>
                  <a:pt x="0" y="0"/>
                </a:lnTo>
                <a:close/>
              </a:path>
            </a:pathLst>
          </a:custGeom>
          <a:solidFill>
            <a:srgbClr val="FF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568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9365F48-4EC2-4A32-8E10-E01C273F8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44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485900"/>
            <a:ext cx="3810000" cy="30861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7150"/>
            <a:ext cx="2514600" cy="21669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82A3B-CDA0-4586-A857-19AE299CA9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7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485900"/>
            <a:ext cx="3810000" cy="30861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7150"/>
            <a:ext cx="2514600" cy="21669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964CE-B8DD-4236-A0AD-82FC3B4FC6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6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 flip="none" rotWithShape="1">
          <a:gsLst>
            <a:gs pos="0">
              <a:srgbClr val="323399"/>
            </a:gs>
            <a:gs pos="100000">
              <a:srgbClr val="3266CC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42949"/>
            <a:ext cx="4572000" cy="990602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ts val="3200"/>
              </a:lnSpc>
              <a:defRPr sz="3000" b="0" i="0" spc="-38" baseline="0">
                <a:solidFill>
                  <a:schemeClr val="bg1"/>
                </a:solidFill>
                <a:effectLst/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505" y="1932656"/>
            <a:ext cx="4581296" cy="38290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Clr>
                <a:srgbClr val="0086F0"/>
              </a:buClr>
              <a:buSzPct val="115000"/>
              <a:buFontTx/>
              <a:buNone/>
              <a:defRPr b="0" i="0" spc="-75" baseline="0">
                <a:solidFill>
                  <a:srgbClr val="E7E7E7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557213" indent="-214313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charset="0"/>
              <a:buChar char="•"/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857250" indent="-17145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75000"/>
              <a:buFont typeface=".LucidaGrandeUI" charset="0"/>
              <a:buChar char="○"/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200150" indent="-17145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Font typeface="Arial" charset="0"/>
              <a:buChar char="•"/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5638800" y="4848214"/>
            <a:ext cx="2971800" cy="209331"/>
          </a:xfrm>
          <a:prstGeom prst="rect">
            <a:avLst/>
          </a:prstGeom>
        </p:spPr>
        <p:txBody>
          <a:bodyPr anchor="b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250"/>
              </a:lnSpc>
              <a:spcBef>
                <a:spcPts val="0"/>
              </a:spcBef>
            </a:pPr>
            <a:r>
              <a:rPr lang="en-US" sz="900" spc="-50" dirty="0">
                <a:solidFill>
                  <a:schemeClr val="bg1"/>
                </a:solidFill>
                <a:effectLst>
                  <a:outerShdw blurRad="762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Franklin Gothic Book" charset="0"/>
                <a:ea typeface="Franklin Gothic Book" charset="0"/>
                <a:cs typeface="Franklin Gothic Book" charset="0"/>
              </a:rPr>
              <a:t>Treating Patients </a:t>
            </a:r>
            <a:r>
              <a:rPr lang="en-US" sz="700" spc="-50" dirty="0">
                <a:solidFill>
                  <a:schemeClr val="bg1"/>
                </a:solidFill>
                <a:effectLst>
                  <a:outerShdw blurRad="762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Franklin Gothic Book" charset="0"/>
                <a:ea typeface="Franklin Gothic Book" charset="0"/>
                <a:cs typeface="Franklin Gothic Book" charset="0"/>
              </a:rPr>
              <a:t>with</a:t>
            </a:r>
            <a:r>
              <a:rPr lang="en-US" sz="900" spc="-50" dirty="0">
                <a:solidFill>
                  <a:schemeClr val="bg1"/>
                </a:solidFill>
                <a:effectLst>
                  <a:outerShdw blurRad="762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Franklin Gothic Book" charset="0"/>
                <a:ea typeface="Franklin Gothic Book" charset="0"/>
                <a:cs typeface="Franklin Gothic Book" charset="0"/>
              </a:rPr>
              <a:t> Lumbar Degenerative Disc Disease (DDD)</a:t>
            </a:r>
          </a:p>
        </p:txBody>
      </p:sp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F469319E-ECAE-6D47-B6BD-D6B99DA0960C}"/>
              </a:ext>
            </a:extLst>
          </p:cNvPr>
          <p:cNvSpPr txBox="1">
            <a:spLocks/>
          </p:cNvSpPr>
          <p:nvPr userDrawn="1"/>
        </p:nvSpPr>
        <p:spPr>
          <a:xfrm>
            <a:off x="8382000" y="4851057"/>
            <a:ext cx="466496" cy="22207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9365F48-4EC2-4A32-8E10-E01C273F87BE}" type="slidenum">
              <a:rPr lang="en-US" sz="1100" smtClean="0">
                <a:solidFill>
                  <a:schemeClr val="bg1"/>
                </a:solidFill>
                <a:effectLst>
                  <a:outerShdw blurRad="76200" dist="38100" dir="2700000" algn="tl" rotWithShape="0">
                    <a:prstClr val="black">
                      <a:alpha val="30000"/>
                    </a:prstClr>
                  </a:outerShdw>
                </a:effectLst>
              </a:rPr>
              <a:pPr algn="r"/>
              <a:t>‹#›</a:t>
            </a:fld>
            <a:endParaRPr lang="en-US" sz="1100" dirty="0">
              <a:solidFill>
                <a:schemeClr val="bg1"/>
              </a:solidFill>
              <a:effectLst>
                <a:outerShdw blurRad="76200" dist="38100" dir="270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72E22C-13A1-0148-8BDD-01776E7BE8A7}"/>
              </a:ext>
            </a:extLst>
          </p:cNvPr>
          <p:cNvSpPr/>
          <p:nvPr userDrawn="1"/>
        </p:nvSpPr>
        <p:spPr>
          <a:xfrm>
            <a:off x="8839200" y="4848214"/>
            <a:ext cx="304800" cy="209331"/>
          </a:xfrm>
          <a:custGeom>
            <a:avLst/>
            <a:gdLst>
              <a:gd name="connsiteX0" fmla="*/ 0 w 219304"/>
              <a:gd name="connsiteY0" fmla="*/ 0 h 209331"/>
              <a:gd name="connsiteX1" fmla="*/ 219304 w 219304"/>
              <a:gd name="connsiteY1" fmla="*/ 0 h 209331"/>
              <a:gd name="connsiteX2" fmla="*/ 219304 w 219304"/>
              <a:gd name="connsiteY2" fmla="*/ 209331 h 209331"/>
              <a:gd name="connsiteX3" fmla="*/ 0 w 219304"/>
              <a:gd name="connsiteY3" fmla="*/ 209331 h 209331"/>
              <a:gd name="connsiteX4" fmla="*/ 0 w 219304"/>
              <a:gd name="connsiteY4" fmla="*/ 0 h 209331"/>
              <a:gd name="connsiteX0" fmla="*/ 0 w 219304"/>
              <a:gd name="connsiteY0" fmla="*/ 0 h 209331"/>
              <a:gd name="connsiteX1" fmla="*/ 219304 w 219304"/>
              <a:gd name="connsiteY1" fmla="*/ 0 h 209331"/>
              <a:gd name="connsiteX2" fmla="*/ 219304 w 219304"/>
              <a:gd name="connsiteY2" fmla="*/ 209331 h 209331"/>
              <a:gd name="connsiteX3" fmla="*/ 32084 w 219304"/>
              <a:gd name="connsiteY3" fmla="*/ 205320 h 209331"/>
              <a:gd name="connsiteX4" fmla="*/ 0 w 219304"/>
              <a:gd name="connsiteY4" fmla="*/ 0 h 209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304" h="209331">
                <a:moveTo>
                  <a:pt x="0" y="0"/>
                </a:moveTo>
                <a:lnTo>
                  <a:pt x="219304" y="0"/>
                </a:lnTo>
                <a:lnTo>
                  <a:pt x="219304" y="209331"/>
                </a:lnTo>
                <a:lnTo>
                  <a:pt x="32084" y="20532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63074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gradFill flip="none" rotWithShape="1">
          <a:gsLst>
            <a:gs pos="0">
              <a:srgbClr val="323399"/>
            </a:gs>
            <a:gs pos="100000">
              <a:srgbClr val="3266CC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42949"/>
            <a:ext cx="4572000" cy="990602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ts val="3200"/>
              </a:lnSpc>
              <a:defRPr sz="3000" b="0" i="0" spc="-38" baseline="0">
                <a:solidFill>
                  <a:schemeClr val="bg1"/>
                </a:solidFill>
                <a:effectLst/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505" y="1932656"/>
            <a:ext cx="4581296" cy="25440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Clr>
                <a:srgbClr val="0086F0"/>
              </a:buClr>
              <a:buSzPct val="115000"/>
              <a:buFontTx/>
              <a:buNone/>
              <a:defRPr b="0" i="0" spc="-75" baseline="0">
                <a:solidFill>
                  <a:srgbClr val="E7E7E7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557213" indent="-214313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charset="0"/>
              <a:buChar char="•"/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857250" indent="-17145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75000"/>
              <a:buFont typeface=".LucidaGrandeUI" charset="0"/>
              <a:buChar char="○"/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200150" indent="-17145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Font typeface="Arial" charset="0"/>
              <a:buChar char="•"/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1E1AAFA-B70E-1842-A764-CFB9378DA81B}"/>
              </a:ext>
            </a:extLst>
          </p:cNvPr>
          <p:cNvSpPr txBox="1">
            <a:spLocks/>
          </p:cNvSpPr>
          <p:nvPr userDrawn="1"/>
        </p:nvSpPr>
        <p:spPr>
          <a:xfrm>
            <a:off x="762000" y="4848214"/>
            <a:ext cx="2971800" cy="209331"/>
          </a:xfrm>
          <a:prstGeom prst="rect">
            <a:avLst/>
          </a:prstGeom>
        </p:spPr>
        <p:txBody>
          <a:bodyPr anchor="b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250"/>
              </a:lnSpc>
              <a:spcBef>
                <a:spcPts val="0"/>
              </a:spcBef>
            </a:pPr>
            <a:r>
              <a:rPr lang="en-US" sz="900" spc="-50" dirty="0">
                <a:solidFill>
                  <a:schemeClr val="bg1"/>
                </a:solidFill>
                <a:effectLst/>
                <a:latin typeface="Franklin Gothic Book" charset="0"/>
                <a:ea typeface="Franklin Gothic Book" charset="0"/>
                <a:cs typeface="Franklin Gothic Book" charset="0"/>
              </a:rPr>
              <a:t>Treating Patients </a:t>
            </a:r>
            <a:r>
              <a:rPr lang="en-US" sz="700" spc="-50" dirty="0">
                <a:solidFill>
                  <a:schemeClr val="bg1"/>
                </a:solidFill>
                <a:effectLst/>
                <a:latin typeface="Franklin Gothic Book" charset="0"/>
                <a:ea typeface="Franklin Gothic Book" charset="0"/>
                <a:cs typeface="Franklin Gothic Book" charset="0"/>
              </a:rPr>
              <a:t>with</a:t>
            </a:r>
            <a:r>
              <a:rPr lang="en-US" sz="900" spc="-50" dirty="0">
                <a:solidFill>
                  <a:schemeClr val="bg1"/>
                </a:solidFill>
                <a:effectLst/>
                <a:latin typeface="Franklin Gothic Book" charset="0"/>
                <a:ea typeface="Franklin Gothic Book" charset="0"/>
                <a:cs typeface="Franklin Gothic Book" charset="0"/>
              </a:rPr>
              <a:t> Lumbar Degenerative Disc Disease (DDD)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538FE2-328A-4C4D-919B-B5A740499E06}"/>
              </a:ext>
            </a:extLst>
          </p:cNvPr>
          <p:cNvSpPr txBox="1">
            <a:spLocks/>
          </p:cNvSpPr>
          <p:nvPr userDrawn="1"/>
        </p:nvSpPr>
        <p:spPr>
          <a:xfrm>
            <a:off x="295504" y="4851057"/>
            <a:ext cx="466496" cy="22207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9365F48-4EC2-4A32-8E10-E01C273F87BE}" type="slidenum">
              <a:rPr lang="en-US" sz="1100" smtClean="0">
                <a:solidFill>
                  <a:schemeClr val="bg1"/>
                </a:solidFill>
                <a:effectLst/>
              </a:rPr>
              <a:pPr algn="l"/>
              <a:t>‹#›</a:t>
            </a:fld>
            <a:endParaRPr lang="en-US" sz="1100" dirty="0">
              <a:solidFill>
                <a:schemeClr val="bg1"/>
              </a:solidFill>
              <a:effectLst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6FC650A3-50C9-2D41-958A-860A271E7BFC}"/>
              </a:ext>
            </a:extLst>
          </p:cNvPr>
          <p:cNvSpPr/>
          <p:nvPr userDrawn="1"/>
        </p:nvSpPr>
        <p:spPr>
          <a:xfrm flipH="1">
            <a:off x="0" y="4848214"/>
            <a:ext cx="304800" cy="209331"/>
          </a:xfrm>
          <a:custGeom>
            <a:avLst/>
            <a:gdLst>
              <a:gd name="connsiteX0" fmla="*/ 0 w 219304"/>
              <a:gd name="connsiteY0" fmla="*/ 0 h 209331"/>
              <a:gd name="connsiteX1" fmla="*/ 219304 w 219304"/>
              <a:gd name="connsiteY1" fmla="*/ 0 h 209331"/>
              <a:gd name="connsiteX2" fmla="*/ 219304 w 219304"/>
              <a:gd name="connsiteY2" fmla="*/ 209331 h 209331"/>
              <a:gd name="connsiteX3" fmla="*/ 0 w 219304"/>
              <a:gd name="connsiteY3" fmla="*/ 209331 h 209331"/>
              <a:gd name="connsiteX4" fmla="*/ 0 w 219304"/>
              <a:gd name="connsiteY4" fmla="*/ 0 h 209331"/>
              <a:gd name="connsiteX0" fmla="*/ 0 w 219304"/>
              <a:gd name="connsiteY0" fmla="*/ 0 h 209331"/>
              <a:gd name="connsiteX1" fmla="*/ 219304 w 219304"/>
              <a:gd name="connsiteY1" fmla="*/ 0 h 209331"/>
              <a:gd name="connsiteX2" fmla="*/ 219304 w 219304"/>
              <a:gd name="connsiteY2" fmla="*/ 209331 h 209331"/>
              <a:gd name="connsiteX3" fmla="*/ 32084 w 219304"/>
              <a:gd name="connsiteY3" fmla="*/ 205320 h 209331"/>
              <a:gd name="connsiteX4" fmla="*/ 0 w 219304"/>
              <a:gd name="connsiteY4" fmla="*/ 0 h 209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304" h="209331">
                <a:moveTo>
                  <a:pt x="0" y="0"/>
                </a:moveTo>
                <a:lnTo>
                  <a:pt x="219304" y="0"/>
                </a:lnTo>
                <a:lnTo>
                  <a:pt x="219304" y="209331"/>
                </a:lnTo>
                <a:lnTo>
                  <a:pt x="32084" y="20532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808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gradFill flip="none" rotWithShape="1">
          <a:gsLst>
            <a:gs pos="0">
              <a:srgbClr val="FE9865"/>
            </a:gs>
            <a:gs pos="100000">
              <a:srgbClr val="FF6666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0724" y="742949"/>
            <a:ext cx="4572000" cy="990602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ts val="3200"/>
              </a:lnSpc>
              <a:defRPr sz="3000" b="0" i="0" spc="-38" baseline="0">
                <a:solidFill>
                  <a:schemeClr val="bg1"/>
                </a:solidFill>
                <a:effectLst/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665" y="1932656"/>
            <a:ext cx="4581296" cy="2667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Clr>
                <a:srgbClr val="0086F0"/>
              </a:buClr>
              <a:buSzPct val="115000"/>
              <a:buFontTx/>
              <a:buNone/>
              <a:defRPr b="0" i="0" spc="-75" baseline="0">
                <a:solidFill>
                  <a:srgbClr val="E7E7E7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557213" indent="-214313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charset="0"/>
              <a:buChar char="•"/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857250" indent="-17145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75000"/>
              <a:buFont typeface=".LucidaGrandeUI" charset="0"/>
              <a:buChar char="○"/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200150" indent="-17145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Font typeface="Arial" charset="0"/>
              <a:buChar char="•"/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5638800" y="4848214"/>
            <a:ext cx="2971800" cy="209331"/>
          </a:xfrm>
          <a:prstGeom prst="rect">
            <a:avLst/>
          </a:prstGeom>
        </p:spPr>
        <p:txBody>
          <a:bodyPr anchor="b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250"/>
              </a:lnSpc>
              <a:spcBef>
                <a:spcPts val="0"/>
              </a:spcBef>
            </a:pPr>
            <a:r>
              <a:rPr lang="en-US" sz="900" spc="-50" dirty="0">
                <a:solidFill>
                  <a:schemeClr val="bg1"/>
                </a:solidFill>
                <a:effectLst>
                  <a:outerShdw blurRad="762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Franklin Gothic Book" charset="0"/>
                <a:ea typeface="Franklin Gothic Book" charset="0"/>
                <a:cs typeface="Franklin Gothic Book" charset="0"/>
              </a:rPr>
              <a:t>Treating Patients </a:t>
            </a:r>
            <a:r>
              <a:rPr lang="en-US" sz="700" spc="-50" dirty="0">
                <a:solidFill>
                  <a:schemeClr val="bg1"/>
                </a:solidFill>
                <a:effectLst>
                  <a:outerShdw blurRad="762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Franklin Gothic Book" charset="0"/>
                <a:ea typeface="Franklin Gothic Book" charset="0"/>
                <a:cs typeface="Franklin Gothic Book" charset="0"/>
              </a:rPr>
              <a:t>with</a:t>
            </a:r>
            <a:r>
              <a:rPr lang="en-US" sz="900" spc="-50" dirty="0">
                <a:solidFill>
                  <a:schemeClr val="bg1"/>
                </a:solidFill>
                <a:effectLst>
                  <a:outerShdw blurRad="762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Franklin Gothic Book" charset="0"/>
                <a:ea typeface="Franklin Gothic Book" charset="0"/>
                <a:cs typeface="Franklin Gothic Book" charset="0"/>
              </a:rPr>
              <a:t> Lumbar Degenerative Disc Disease (DDD)</a:t>
            </a:r>
          </a:p>
        </p:txBody>
      </p:sp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F469319E-ECAE-6D47-B6BD-D6B99DA0960C}"/>
              </a:ext>
            </a:extLst>
          </p:cNvPr>
          <p:cNvSpPr txBox="1">
            <a:spLocks/>
          </p:cNvSpPr>
          <p:nvPr userDrawn="1"/>
        </p:nvSpPr>
        <p:spPr>
          <a:xfrm>
            <a:off x="8382000" y="4851057"/>
            <a:ext cx="466496" cy="22207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9365F48-4EC2-4A32-8E10-E01C273F87BE}" type="slidenum">
              <a:rPr lang="en-US" sz="1100" smtClean="0">
                <a:solidFill>
                  <a:schemeClr val="bg1"/>
                </a:solidFill>
                <a:effectLst>
                  <a:outerShdw blurRad="76200" dist="38100" dir="2700000" algn="tl" rotWithShape="0">
                    <a:prstClr val="black">
                      <a:alpha val="30000"/>
                    </a:prstClr>
                  </a:outerShdw>
                </a:effectLst>
              </a:rPr>
              <a:pPr algn="r"/>
              <a:t>‹#›</a:t>
            </a:fld>
            <a:endParaRPr lang="en-US" sz="1100" dirty="0">
              <a:solidFill>
                <a:schemeClr val="bg1"/>
              </a:solidFill>
              <a:effectLst>
                <a:outerShdw blurRad="76200" dist="38100" dir="270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72E22C-13A1-0148-8BDD-01776E7BE8A7}"/>
              </a:ext>
            </a:extLst>
          </p:cNvPr>
          <p:cNvSpPr/>
          <p:nvPr userDrawn="1"/>
        </p:nvSpPr>
        <p:spPr>
          <a:xfrm>
            <a:off x="8839200" y="4848214"/>
            <a:ext cx="304800" cy="209331"/>
          </a:xfrm>
          <a:custGeom>
            <a:avLst/>
            <a:gdLst>
              <a:gd name="connsiteX0" fmla="*/ 0 w 219304"/>
              <a:gd name="connsiteY0" fmla="*/ 0 h 209331"/>
              <a:gd name="connsiteX1" fmla="*/ 219304 w 219304"/>
              <a:gd name="connsiteY1" fmla="*/ 0 h 209331"/>
              <a:gd name="connsiteX2" fmla="*/ 219304 w 219304"/>
              <a:gd name="connsiteY2" fmla="*/ 209331 h 209331"/>
              <a:gd name="connsiteX3" fmla="*/ 0 w 219304"/>
              <a:gd name="connsiteY3" fmla="*/ 209331 h 209331"/>
              <a:gd name="connsiteX4" fmla="*/ 0 w 219304"/>
              <a:gd name="connsiteY4" fmla="*/ 0 h 209331"/>
              <a:gd name="connsiteX0" fmla="*/ 0 w 219304"/>
              <a:gd name="connsiteY0" fmla="*/ 0 h 209331"/>
              <a:gd name="connsiteX1" fmla="*/ 219304 w 219304"/>
              <a:gd name="connsiteY1" fmla="*/ 0 h 209331"/>
              <a:gd name="connsiteX2" fmla="*/ 219304 w 219304"/>
              <a:gd name="connsiteY2" fmla="*/ 209331 h 209331"/>
              <a:gd name="connsiteX3" fmla="*/ 32084 w 219304"/>
              <a:gd name="connsiteY3" fmla="*/ 205320 h 209331"/>
              <a:gd name="connsiteX4" fmla="*/ 0 w 219304"/>
              <a:gd name="connsiteY4" fmla="*/ 0 h 209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304" h="209331">
                <a:moveTo>
                  <a:pt x="0" y="0"/>
                </a:moveTo>
                <a:lnTo>
                  <a:pt x="219304" y="0"/>
                </a:lnTo>
                <a:lnTo>
                  <a:pt x="219304" y="209331"/>
                </a:lnTo>
                <a:lnTo>
                  <a:pt x="32084" y="20532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4006902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gradFill flip="none" rotWithShape="1">
          <a:gsLst>
            <a:gs pos="0">
              <a:srgbClr val="FE9865"/>
            </a:gs>
            <a:gs pos="82000">
              <a:srgbClr val="FF6666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0724" y="742949"/>
            <a:ext cx="4572000" cy="990602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ts val="3200"/>
              </a:lnSpc>
              <a:defRPr sz="3000" b="0" i="0" spc="-38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665" y="1932656"/>
            <a:ext cx="4581296" cy="2667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Clr>
                <a:srgbClr val="0086F0"/>
              </a:buClr>
              <a:buSzPct val="115000"/>
              <a:buFontTx/>
              <a:buNone/>
              <a:defRPr b="0" i="0" spc="-75" baseline="0">
                <a:solidFill>
                  <a:srgbClr val="E7E7E7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557213" indent="-214313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charset="0"/>
              <a:buChar char="•"/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857250" indent="-17145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75000"/>
              <a:buFont typeface=".LucidaGrandeUI" charset="0"/>
              <a:buChar char="○"/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200150" indent="-17145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Font typeface="Arial" charset="0"/>
              <a:buChar char="•"/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3B78900-ABE4-8E46-BD40-F46F94713CF6}"/>
              </a:ext>
            </a:extLst>
          </p:cNvPr>
          <p:cNvSpPr txBox="1">
            <a:spLocks/>
          </p:cNvSpPr>
          <p:nvPr userDrawn="1"/>
        </p:nvSpPr>
        <p:spPr>
          <a:xfrm>
            <a:off x="762000" y="4848214"/>
            <a:ext cx="2971800" cy="209331"/>
          </a:xfrm>
          <a:prstGeom prst="rect">
            <a:avLst/>
          </a:prstGeom>
        </p:spPr>
        <p:txBody>
          <a:bodyPr anchor="b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250"/>
              </a:lnSpc>
              <a:spcBef>
                <a:spcPts val="0"/>
              </a:spcBef>
            </a:pPr>
            <a:r>
              <a:rPr lang="en-US" sz="900" spc="-50" dirty="0">
                <a:solidFill>
                  <a:schemeClr val="bg1"/>
                </a:solidFill>
                <a:effectLst/>
                <a:latin typeface="Franklin Gothic Book" charset="0"/>
                <a:ea typeface="Franklin Gothic Book" charset="0"/>
                <a:cs typeface="Franklin Gothic Book" charset="0"/>
              </a:rPr>
              <a:t>Treating Patients </a:t>
            </a:r>
            <a:r>
              <a:rPr lang="en-US" sz="700" spc="-50" dirty="0">
                <a:solidFill>
                  <a:schemeClr val="bg1"/>
                </a:solidFill>
                <a:effectLst/>
                <a:latin typeface="Franklin Gothic Book" charset="0"/>
                <a:ea typeface="Franklin Gothic Book" charset="0"/>
                <a:cs typeface="Franklin Gothic Book" charset="0"/>
              </a:rPr>
              <a:t>with</a:t>
            </a:r>
            <a:r>
              <a:rPr lang="en-US" sz="900" spc="-50" dirty="0">
                <a:solidFill>
                  <a:schemeClr val="bg1"/>
                </a:solidFill>
                <a:effectLst/>
                <a:latin typeface="Franklin Gothic Book" charset="0"/>
                <a:ea typeface="Franklin Gothic Book" charset="0"/>
                <a:cs typeface="Franklin Gothic Book" charset="0"/>
              </a:rPr>
              <a:t> Lumbar Degenerative Disc Disease (DDD)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FE5941-A60E-5944-A64D-72A14918FC68}"/>
              </a:ext>
            </a:extLst>
          </p:cNvPr>
          <p:cNvSpPr txBox="1">
            <a:spLocks/>
          </p:cNvSpPr>
          <p:nvPr userDrawn="1"/>
        </p:nvSpPr>
        <p:spPr>
          <a:xfrm>
            <a:off x="295504" y="4851057"/>
            <a:ext cx="466496" cy="22207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9365F48-4EC2-4A32-8E10-E01C273F87BE}" type="slidenum">
              <a:rPr lang="en-US" sz="1100" smtClean="0">
                <a:solidFill>
                  <a:schemeClr val="bg1"/>
                </a:solidFill>
                <a:effectLst/>
              </a:rPr>
              <a:pPr algn="l"/>
              <a:t>‹#›</a:t>
            </a:fld>
            <a:endParaRPr lang="en-US" sz="1100" dirty="0">
              <a:solidFill>
                <a:schemeClr val="bg1"/>
              </a:solidFill>
              <a:effectLst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A8C42A7A-B563-4C41-A3C6-9564BCD08159}"/>
              </a:ext>
            </a:extLst>
          </p:cNvPr>
          <p:cNvSpPr/>
          <p:nvPr userDrawn="1"/>
        </p:nvSpPr>
        <p:spPr>
          <a:xfrm flipH="1">
            <a:off x="0" y="4848214"/>
            <a:ext cx="304800" cy="209331"/>
          </a:xfrm>
          <a:custGeom>
            <a:avLst/>
            <a:gdLst>
              <a:gd name="connsiteX0" fmla="*/ 0 w 219304"/>
              <a:gd name="connsiteY0" fmla="*/ 0 h 209331"/>
              <a:gd name="connsiteX1" fmla="*/ 219304 w 219304"/>
              <a:gd name="connsiteY1" fmla="*/ 0 h 209331"/>
              <a:gd name="connsiteX2" fmla="*/ 219304 w 219304"/>
              <a:gd name="connsiteY2" fmla="*/ 209331 h 209331"/>
              <a:gd name="connsiteX3" fmla="*/ 0 w 219304"/>
              <a:gd name="connsiteY3" fmla="*/ 209331 h 209331"/>
              <a:gd name="connsiteX4" fmla="*/ 0 w 219304"/>
              <a:gd name="connsiteY4" fmla="*/ 0 h 209331"/>
              <a:gd name="connsiteX0" fmla="*/ 0 w 219304"/>
              <a:gd name="connsiteY0" fmla="*/ 0 h 209331"/>
              <a:gd name="connsiteX1" fmla="*/ 219304 w 219304"/>
              <a:gd name="connsiteY1" fmla="*/ 0 h 209331"/>
              <a:gd name="connsiteX2" fmla="*/ 219304 w 219304"/>
              <a:gd name="connsiteY2" fmla="*/ 209331 h 209331"/>
              <a:gd name="connsiteX3" fmla="*/ 32084 w 219304"/>
              <a:gd name="connsiteY3" fmla="*/ 205320 h 209331"/>
              <a:gd name="connsiteX4" fmla="*/ 0 w 219304"/>
              <a:gd name="connsiteY4" fmla="*/ 0 h 209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304" h="209331">
                <a:moveTo>
                  <a:pt x="0" y="0"/>
                </a:moveTo>
                <a:lnTo>
                  <a:pt x="219304" y="0"/>
                </a:lnTo>
                <a:lnTo>
                  <a:pt x="219304" y="209331"/>
                </a:lnTo>
                <a:lnTo>
                  <a:pt x="32084" y="20532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783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E7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0926A973-6FE8-8F4E-BC13-021844D10A52}"/>
              </a:ext>
            </a:extLst>
          </p:cNvPr>
          <p:cNvSpPr/>
          <p:nvPr userDrawn="1"/>
        </p:nvSpPr>
        <p:spPr>
          <a:xfrm flipH="1">
            <a:off x="-2" y="0"/>
            <a:ext cx="6553201" cy="5135270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2428"/>
              <a:gd name="connsiteY0" fmla="*/ 2277 h 10000"/>
              <a:gd name="connsiteX1" fmla="*/ 4428 w 12428"/>
              <a:gd name="connsiteY1" fmla="*/ 0 h 10000"/>
              <a:gd name="connsiteX2" fmla="*/ 12428 w 12428"/>
              <a:gd name="connsiteY2" fmla="*/ 0 h 10000"/>
              <a:gd name="connsiteX3" fmla="*/ 12428 w 12428"/>
              <a:gd name="connsiteY3" fmla="*/ 10000 h 10000"/>
              <a:gd name="connsiteX4" fmla="*/ 2428 w 12428"/>
              <a:gd name="connsiteY4" fmla="*/ 10000 h 10000"/>
              <a:gd name="connsiteX5" fmla="*/ 0 w 12428"/>
              <a:gd name="connsiteY5" fmla="*/ 2277 h 10000"/>
              <a:gd name="connsiteX0" fmla="*/ 0 w 12428"/>
              <a:gd name="connsiteY0" fmla="*/ 2277 h 10000"/>
              <a:gd name="connsiteX1" fmla="*/ 4428 w 12428"/>
              <a:gd name="connsiteY1" fmla="*/ 0 h 10000"/>
              <a:gd name="connsiteX2" fmla="*/ 12428 w 12428"/>
              <a:gd name="connsiteY2" fmla="*/ 0 h 10000"/>
              <a:gd name="connsiteX3" fmla="*/ 12428 w 12428"/>
              <a:gd name="connsiteY3" fmla="*/ 10000 h 10000"/>
              <a:gd name="connsiteX4" fmla="*/ 4717 w 12428"/>
              <a:gd name="connsiteY4" fmla="*/ 10000 h 10000"/>
              <a:gd name="connsiteX5" fmla="*/ 0 w 12428"/>
              <a:gd name="connsiteY5" fmla="*/ 2277 h 10000"/>
              <a:gd name="connsiteX0" fmla="*/ 0 w 11692"/>
              <a:gd name="connsiteY0" fmla="*/ 3423 h 10000"/>
              <a:gd name="connsiteX1" fmla="*/ 3692 w 11692"/>
              <a:gd name="connsiteY1" fmla="*/ 0 h 10000"/>
              <a:gd name="connsiteX2" fmla="*/ 11692 w 11692"/>
              <a:gd name="connsiteY2" fmla="*/ 0 h 10000"/>
              <a:gd name="connsiteX3" fmla="*/ 11692 w 11692"/>
              <a:gd name="connsiteY3" fmla="*/ 10000 h 10000"/>
              <a:gd name="connsiteX4" fmla="*/ 3981 w 11692"/>
              <a:gd name="connsiteY4" fmla="*/ 10000 h 10000"/>
              <a:gd name="connsiteX5" fmla="*/ 0 w 11692"/>
              <a:gd name="connsiteY5" fmla="*/ 3423 h 10000"/>
              <a:gd name="connsiteX0" fmla="*/ 0 w 11692"/>
              <a:gd name="connsiteY0" fmla="*/ 3423 h 10020"/>
              <a:gd name="connsiteX1" fmla="*/ 3692 w 11692"/>
              <a:gd name="connsiteY1" fmla="*/ 0 h 10020"/>
              <a:gd name="connsiteX2" fmla="*/ 11692 w 11692"/>
              <a:gd name="connsiteY2" fmla="*/ 0 h 10020"/>
              <a:gd name="connsiteX3" fmla="*/ 11692 w 11692"/>
              <a:gd name="connsiteY3" fmla="*/ 10000 h 10020"/>
              <a:gd name="connsiteX4" fmla="*/ 6429 w 11692"/>
              <a:gd name="connsiteY4" fmla="*/ 10020 h 10020"/>
              <a:gd name="connsiteX5" fmla="*/ 0 w 11692"/>
              <a:gd name="connsiteY5" fmla="*/ 3423 h 10020"/>
              <a:gd name="connsiteX0" fmla="*/ 0 w 9563"/>
              <a:gd name="connsiteY0" fmla="*/ 3818 h 10020"/>
              <a:gd name="connsiteX1" fmla="*/ 1563 w 9563"/>
              <a:gd name="connsiteY1" fmla="*/ 0 h 10020"/>
              <a:gd name="connsiteX2" fmla="*/ 9563 w 9563"/>
              <a:gd name="connsiteY2" fmla="*/ 0 h 10020"/>
              <a:gd name="connsiteX3" fmla="*/ 9563 w 9563"/>
              <a:gd name="connsiteY3" fmla="*/ 10000 h 10020"/>
              <a:gd name="connsiteX4" fmla="*/ 4300 w 9563"/>
              <a:gd name="connsiteY4" fmla="*/ 10020 h 10020"/>
              <a:gd name="connsiteX5" fmla="*/ 0 w 9563"/>
              <a:gd name="connsiteY5" fmla="*/ 3818 h 10020"/>
              <a:gd name="connsiteX0" fmla="*/ 0 w 11394"/>
              <a:gd name="connsiteY0" fmla="*/ 4934 h 10000"/>
              <a:gd name="connsiteX1" fmla="*/ 3028 w 11394"/>
              <a:gd name="connsiteY1" fmla="*/ 0 h 10000"/>
              <a:gd name="connsiteX2" fmla="*/ 11394 w 11394"/>
              <a:gd name="connsiteY2" fmla="*/ 0 h 10000"/>
              <a:gd name="connsiteX3" fmla="*/ 11394 w 11394"/>
              <a:gd name="connsiteY3" fmla="*/ 9980 h 10000"/>
              <a:gd name="connsiteX4" fmla="*/ 5890 w 11394"/>
              <a:gd name="connsiteY4" fmla="*/ 10000 h 10000"/>
              <a:gd name="connsiteX5" fmla="*/ 0 w 11394"/>
              <a:gd name="connsiteY5" fmla="*/ 4934 h 10000"/>
              <a:gd name="connsiteX0" fmla="*/ 0 w 11394"/>
              <a:gd name="connsiteY0" fmla="*/ 4934 h 10000"/>
              <a:gd name="connsiteX1" fmla="*/ 1738 w 11394"/>
              <a:gd name="connsiteY1" fmla="*/ 0 h 10000"/>
              <a:gd name="connsiteX2" fmla="*/ 11394 w 11394"/>
              <a:gd name="connsiteY2" fmla="*/ 0 h 10000"/>
              <a:gd name="connsiteX3" fmla="*/ 11394 w 11394"/>
              <a:gd name="connsiteY3" fmla="*/ 9980 h 10000"/>
              <a:gd name="connsiteX4" fmla="*/ 5890 w 11394"/>
              <a:gd name="connsiteY4" fmla="*/ 10000 h 10000"/>
              <a:gd name="connsiteX5" fmla="*/ 0 w 11394"/>
              <a:gd name="connsiteY5" fmla="*/ 4934 h 10000"/>
              <a:gd name="connsiteX0" fmla="*/ 0 w 10416"/>
              <a:gd name="connsiteY0" fmla="*/ 4954 h 10000"/>
              <a:gd name="connsiteX1" fmla="*/ 760 w 10416"/>
              <a:gd name="connsiteY1" fmla="*/ 0 h 10000"/>
              <a:gd name="connsiteX2" fmla="*/ 10416 w 10416"/>
              <a:gd name="connsiteY2" fmla="*/ 0 h 10000"/>
              <a:gd name="connsiteX3" fmla="*/ 10416 w 10416"/>
              <a:gd name="connsiteY3" fmla="*/ 9980 h 10000"/>
              <a:gd name="connsiteX4" fmla="*/ 4912 w 10416"/>
              <a:gd name="connsiteY4" fmla="*/ 10000 h 10000"/>
              <a:gd name="connsiteX5" fmla="*/ 0 w 10416"/>
              <a:gd name="connsiteY5" fmla="*/ 4954 h 10000"/>
              <a:gd name="connsiteX0" fmla="*/ 0 w 10687"/>
              <a:gd name="connsiteY0" fmla="*/ 4816 h 10000"/>
              <a:gd name="connsiteX1" fmla="*/ 1031 w 10687"/>
              <a:gd name="connsiteY1" fmla="*/ 0 h 10000"/>
              <a:gd name="connsiteX2" fmla="*/ 10687 w 10687"/>
              <a:gd name="connsiteY2" fmla="*/ 0 h 10000"/>
              <a:gd name="connsiteX3" fmla="*/ 10687 w 10687"/>
              <a:gd name="connsiteY3" fmla="*/ 9980 h 10000"/>
              <a:gd name="connsiteX4" fmla="*/ 5183 w 10687"/>
              <a:gd name="connsiteY4" fmla="*/ 10000 h 10000"/>
              <a:gd name="connsiteX5" fmla="*/ 0 w 10687"/>
              <a:gd name="connsiteY5" fmla="*/ 4816 h 10000"/>
              <a:gd name="connsiteX0" fmla="*/ 0 w 10687"/>
              <a:gd name="connsiteY0" fmla="*/ 4816 h 9984"/>
              <a:gd name="connsiteX1" fmla="*/ 1031 w 10687"/>
              <a:gd name="connsiteY1" fmla="*/ 0 h 9984"/>
              <a:gd name="connsiteX2" fmla="*/ 10687 w 10687"/>
              <a:gd name="connsiteY2" fmla="*/ 0 h 9984"/>
              <a:gd name="connsiteX3" fmla="*/ 10687 w 10687"/>
              <a:gd name="connsiteY3" fmla="*/ 9980 h 9984"/>
              <a:gd name="connsiteX4" fmla="*/ 2711 w 10687"/>
              <a:gd name="connsiteY4" fmla="*/ 9984 h 9984"/>
              <a:gd name="connsiteX5" fmla="*/ 0 w 10687"/>
              <a:gd name="connsiteY5" fmla="*/ 4816 h 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7" h="9984">
                <a:moveTo>
                  <a:pt x="0" y="4816"/>
                </a:moveTo>
                <a:lnTo>
                  <a:pt x="1031" y="0"/>
                </a:lnTo>
                <a:lnTo>
                  <a:pt x="10687" y="0"/>
                </a:lnTo>
                <a:lnTo>
                  <a:pt x="10687" y="9980"/>
                </a:lnTo>
                <a:lnTo>
                  <a:pt x="2711" y="9984"/>
                </a:lnTo>
                <a:lnTo>
                  <a:pt x="0" y="4816"/>
                </a:lnTo>
                <a:close/>
              </a:path>
            </a:pathLst>
          </a:custGeom>
          <a:gradFill>
            <a:gsLst>
              <a:gs pos="0">
                <a:srgbClr val="323399"/>
              </a:gs>
              <a:gs pos="100000">
                <a:srgbClr val="3266CC"/>
              </a:gs>
            </a:gsLst>
            <a:lin ang="0" scaled="0"/>
          </a:gradFill>
          <a:ln>
            <a:noFill/>
          </a:ln>
          <a:effectLst>
            <a:outerShdw dist="101600" algn="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762000" y="4848214"/>
            <a:ext cx="2971800" cy="209331"/>
          </a:xfrm>
          <a:prstGeom prst="rect">
            <a:avLst/>
          </a:prstGeom>
        </p:spPr>
        <p:txBody>
          <a:bodyPr anchor="b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250"/>
              </a:lnSpc>
              <a:spcBef>
                <a:spcPts val="0"/>
              </a:spcBef>
            </a:pPr>
            <a:r>
              <a:rPr lang="en-US" sz="900" spc="-50" dirty="0">
                <a:solidFill>
                  <a:schemeClr val="bg1"/>
                </a:solidFill>
                <a:effectLst/>
                <a:latin typeface="Franklin Gothic Book" charset="0"/>
                <a:ea typeface="Franklin Gothic Book" charset="0"/>
                <a:cs typeface="Franklin Gothic Book" charset="0"/>
              </a:rPr>
              <a:t>Treating Patients </a:t>
            </a:r>
            <a:r>
              <a:rPr lang="en-US" sz="700" spc="-50" dirty="0">
                <a:solidFill>
                  <a:schemeClr val="bg1"/>
                </a:solidFill>
                <a:effectLst/>
                <a:latin typeface="Franklin Gothic Book" charset="0"/>
                <a:ea typeface="Franklin Gothic Book" charset="0"/>
                <a:cs typeface="Franklin Gothic Book" charset="0"/>
              </a:rPr>
              <a:t>with</a:t>
            </a:r>
            <a:r>
              <a:rPr lang="en-US" sz="900" spc="-50" dirty="0">
                <a:solidFill>
                  <a:schemeClr val="bg1"/>
                </a:solidFill>
                <a:effectLst/>
                <a:latin typeface="Franklin Gothic Book" charset="0"/>
                <a:ea typeface="Franklin Gothic Book" charset="0"/>
                <a:cs typeface="Franklin Gothic Book" charset="0"/>
              </a:rPr>
              <a:t> Lumbar Degenerative Disc Disease (DDD)</a:t>
            </a:r>
          </a:p>
        </p:txBody>
      </p:sp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F469319E-ECAE-6D47-B6BD-D6B99DA0960C}"/>
              </a:ext>
            </a:extLst>
          </p:cNvPr>
          <p:cNvSpPr txBox="1">
            <a:spLocks/>
          </p:cNvSpPr>
          <p:nvPr userDrawn="1"/>
        </p:nvSpPr>
        <p:spPr>
          <a:xfrm>
            <a:off x="295504" y="4851057"/>
            <a:ext cx="466496" cy="22207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9365F48-4EC2-4A32-8E10-E01C273F87BE}" type="slidenum">
              <a:rPr lang="en-US" sz="1100" smtClean="0">
                <a:solidFill>
                  <a:schemeClr val="bg1"/>
                </a:solidFill>
                <a:effectLst/>
              </a:rPr>
              <a:pPr algn="l"/>
              <a:t>‹#›</a:t>
            </a:fld>
            <a:endParaRPr lang="en-US" sz="1100" dirty="0">
              <a:solidFill>
                <a:schemeClr val="bg1"/>
              </a:solidFill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72E22C-13A1-0148-8BDD-01776E7BE8A7}"/>
              </a:ext>
            </a:extLst>
          </p:cNvPr>
          <p:cNvSpPr/>
          <p:nvPr userDrawn="1"/>
        </p:nvSpPr>
        <p:spPr>
          <a:xfrm flipH="1">
            <a:off x="0" y="4848214"/>
            <a:ext cx="304800" cy="209331"/>
          </a:xfrm>
          <a:custGeom>
            <a:avLst/>
            <a:gdLst>
              <a:gd name="connsiteX0" fmla="*/ 0 w 219304"/>
              <a:gd name="connsiteY0" fmla="*/ 0 h 209331"/>
              <a:gd name="connsiteX1" fmla="*/ 219304 w 219304"/>
              <a:gd name="connsiteY1" fmla="*/ 0 h 209331"/>
              <a:gd name="connsiteX2" fmla="*/ 219304 w 219304"/>
              <a:gd name="connsiteY2" fmla="*/ 209331 h 209331"/>
              <a:gd name="connsiteX3" fmla="*/ 0 w 219304"/>
              <a:gd name="connsiteY3" fmla="*/ 209331 h 209331"/>
              <a:gd name="connsiteX4" fmla="*/ 0 w 219304"/>
              <a:gd name="connsiteY4" fmla="*/ 0 h 209331"/>
              <a:gd name="connsiteX0" fmla="*/ 0 w 219304"/>
              <a:gd name="connsiteY0" fmla="*/ 0 h 209331"/>
              <a:gd name="connsiteX1" fmla="*/ 219304 w 219304"/>
              <a:gd name="connsiteY1" fmla="*/ 0 h 209331"/>
              <a:gd name="connsiteX2" fmla="*/ 219304 w 219304"/>
              <a:gd name="connsiteY2" fmla="*/ 209331 h 209331"/>
              <a:gd name="connsiteX3" fmla="*/ 32084 w 219304"/>
              <a:gd name="connsiteY3" fmla="*/ 205320 h 209331"/>
              <a:gd name="connsiteX4" fmla="*/ 0 w 219304"/>
              <a:gd name="connsiteY4" fmla="*/ 0 h 209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304" h="209331">
                <a:moveTo>
                  <a:pt x="0" y="0"/>
                </a:moveTo>
                <a:lnTo>
                  <a:pt x="219304" y="0"/>
                </a:lnTo>
                <a:lnTo>
                  <a:pt x="219304" y="209331"/>
                </a:lnTo>
                <a:lnTo>
                  <a:pt x="32084" y="20532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6447830-931D-5249-9E3F-FF85A214A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42949"/>
            <a:ext cx="4572000" cy="990602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ts val="3200"/>
              </a:lnSpc>
              <a:defRPr sz="3000" b="0" i="0" spc="-38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C54A5F4-6A5E-8142-968F-2963649D4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505" y="1932656"/>
            <a:ext cx="4581296" cy="27726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Clr>
                <a:srgbClr val="0086F0"/>
              </a:buClr>
              <a:buSzPct val="115000"/>
              <a:buFontTx/>
              <a:buNone/>
              <a:defRPr b="0" i="0" spc="-75" baseline="0">
                <a:solidFill>
                  <a:srgbClr val="E7E7E7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557213" indent="-214313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charset="0"/>
              <a:buChar char="•"/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857250" indent="-17145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75000"/>
              <a:buFont typeface=".LucidaGrandeUI" charset="0"/>
              <a:buChar char="○"/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200150" indent="-17145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Font typeface="Arial" charset="0"/>
              <a:buChar char="•"/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0100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rgbClr val="E7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0926A973-6FE8-8F4E-BC13-021844D10A52}"/>
              </a:ext>
            </a:extLst>
          </p:cNvPr>
          <p:cNvSpPr/>
          <p:nvPr userDrawn="1"/>
        </p:nvSpPr>
        <p:spPr>
          <a:xfrm flipH="1">
            <a:off x="-2" y="0"/>
            <a:ext cx="5791202" cy="5135270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2428"/>
              <a:gd name="connsiteY0" fmla="*/ 2277 h 10000"/>
              <a:gd name="connsiteX1" fmla="*/ 4428 w 12428"/>
              <a:gd name="connsiteY1" fmla="*/ 0 h 10000"/>
              <a:gd name="connsiteX2" fmla="*/ 12428 w 12428"/>
              <a:gd name="connsiteY2" fmla="*/ 0 h 10000"/>
              <a:gd name="connsiteX3" fmla="*/ 12428 w 12428"/>
              <a:gd name="connsiteY3" fmla="*/ 10000 h 10000"/>
              <a:gd name="connsiteX4" fmla="*/ 2428 w 12428"/>
              <a:gd name="connsiteY4" fmla="*/ 10000 h 10000"/>
              <a:gd name="connsiteX5" fmla="*/ 0 w 12428"/>
              <a:gd name="connsiteY5" fmla="*/ 2277 h 10000"/>
              <a:gd name="connsiteX0" fmla="*/ 0 w 12428"/>
              <a:gd name="connsiteY0" fmla="*/ 2277 h 10000"/>
              <a:gd name="connsiteX1" fmla="*/ 4428 w 12428"/>
              <a:gd name="connsiteY1" fmla="*/ 0 h 10000"/>
              <a:gd name="connsiteX2" fmla="*/ 12428 w 12428"/>
              <a:gd name="connsiteY2" fmla="*/ 0 h 10000"/>
              <a:gd name="connsiteX3" fmla="*/ 12428 w 12428"/>
              <a:gd name="connsiteY3" fmla="*/ 10000 h 10000"/>
              <a:gd name="connsiteX4" fmla="*/ 4717 w 12428"/>
              <a:gd name="connsiteY4" fmla="*/ 10000 h 10000"/>
              <a:gd name="connsiteX5" fmla="*/ 0 w 12428"/>
              <a:gd name="connsiteY5" fmla="*/ 2277 h 10000"/>
              <a:gd name="connsiteX0" fmla="*/ 0 w 11692"/>
              <a:gd name="connsiteY0" fmla="*/ 3423 h 10000"/>
              <a:gd name="connsiteX1" fmla="*/ 3692 w 11692"/>
              <a:gd name="connsiteY1" fmla="*/ 0 h 10000"/>
              <a:gd name="connsiteX2" fmla="*/ 11692 w 11692"/>
              <a:gd name="connsiteY2" fmla="*/ 0 h 10000"/>
              <a:gd name="connsiteX3" fmla="*/ 11692 w 11692"/>
              <a:gd name="connsiteY3" fmla="*/ 10000 h 10000"/>
              <a:gd name="connsiteX4" fmla="*/ 3981 w 11692"/>
              <a:gd name="connsiteY4" fmla="*/ 10000 h 10000"/>
              <a:gd name="connsiteX5" fmla="*/ 0 w 11692"/>
              <a:gd name="connsiteY5" fmla="*/ 3423 h 10000"/>
              <a:gd name="connsiteX0" fmla="*/ 0 w 11692"/>
              <a:gd name="connsiteY0" fmla="*/ 3423 h 10020"/>
              <a:gd name="connsiteX1" fmla="*/ 3692 w 11692"/>
              <a:gd name="connsiteY1" fmla="*/ 0 h 10020"/>
              <a:gd name="connsiteX2" fmla="*/ 11692 w 11692"/>
              <a:gd name="connsiteY2" fmla="*/ 0 h 10020"/>
              <a:gd name="connsiteX3" fmla="*/ 11692 w 11692"/>
              <a:gd name="connsiteY3" fmla="*/ 10000 h 10020"/>
              <a:gd name="connsiteX4" fmla="*/ 6429 w 11692"/>
              <a:gd name="connsiteY4" fmla="*/ 10020 h 10020"/>
              <a:gd name="connsiteX5" fmla="*/ 0 w 11692"/>
              <a:gd name="connsiteY5" fmla="*/ 3423 h 10020"/>
              <a:gd name="connsiteX0" fmla="*/ 0 w 9563"/>
              <a:gd name="connsiteY0" fmla="*/ 3818 h 10020"/>
              <a:gd name="connsiteX1" fmla="*/ 1563 w 9563"/>
              <a:gd name="connsiteY1" fmla="*/ 0 h 10020"/>
              <a:gd name="connsiteX2" fmla="*/ 9563 w 9563"/>
              <a:gd name="connsiteY2" fmla="*/ 0 h 10020"/>
              <a:gd name="connsiteX3" fmla="*/ 9563 w 9563"/>
              <a:gd name="connsiteY3" fmla="*/ 10000 h 10020"/>
              <a:gd name="connsiteX4" fmla="*/ 4300 w 9563"/>
              <a:gd name="connsiteY4" fmla="*/ 10020 h 10020"/>
              <a:gd name="connsiteX5" fmla="*/ 0 w 9563"/>
              <a:gd name="connsiteY5" fmla="*/ 3818 h 10020"/>
              <a:gd name="connsiteX0" fmla="*/ 0 w 11394"/>
              <a:gd name="connsiteY0" fmla="*/ 4934 h 10000"/>
              <a:gd name="connsiteX1" fmla="*/ 3028 w 11394"/>
              <a:gd name="connsiteY1" fmla="*/ 0 h 10000"/>
              <a:gd name="connsiteX2" fmla="*/ 11394 w 11394"/>
              <a:gd name="connsiteY2" fmla="*/ 0 h 10000"/>
              <a:gd name="connsiteX3" fmla="*/ 11394 w 11394"/>
              <a:gd name="connsiteY3" fmla="*/ 9980 h 10000"/>
              <a:gd name="connsiteX4" fmla="*/ 5890 w 11394"/>
              <a:gd name="connsiteY4" fmla="*/ 10000 h 10000"/>
              <a:gd name="connsiteX5" fmla="*/ 0 w 11394"/>
              <a:gd name="connsiteY5" fmla="*/ 4934 h 10000"/>
              <a:gd name="connsiteX0" fmla="*/ 0 w 11394"/>
              <a:gd name="connsiteY0" fmla="*/ 4934 h 10000"/>
              <a:gd name="connsiteX1" fmla="*/ 1738 w 11394"/>
              <a:gd name="connsiteY1" fmla="*/ 0 h 10000"/>
              <a:gd name="connsiteX2" fmla="*/ 11394 w 11394"/>
              <a:gd name="connsiteY2" fmla="*/ 0 h 10000"/>
              <a:gd name="connsiteX3" fmla="*/ 11394 w 11394"/>
              <a:gd name="connsiteY3" fmla="*/ 9980 h 10000"/>
              <a:gd name="connsiteX4" fmla="*/ 5890 w 11394"/>
              <a:gd name="connsiteY4" fmla="*/ 10000 h 10000"/>
              <a:gd name="connsiteX5" fmla="*/ 0 w 11394"/>
              <a:gd name="connsiteY5" fmla="*/ 4934 h 10000"/>
              <a:gd name="connsiteX0" fmla="*/ 0 w 10416"/>
              <a:gd name="connsiteY0" fmla="*/ 4954 h 10000"/>
              <a:gd name="connsiteX1" fmla="*/ 760 w 10416"/>
              <a:gd name="connsiteY1" fmla="*/ 0 h 10000"/>
              <a:gd name="connsiteX2" fmla="*/ 10416 w 10416"/>
              <a:gd name="connsiteY2" fmla="*/ 0 h 10000"/>
              <a:gd name="connsiteX3" fmla="*/ 10416 w 10416"/>
              <a:gd name="connsiteY3" fmla="*/ 9980 h 10000"/>
              <a:gd name="connsiteX4" fmla="*/ 4912 w 10416"/>
              <a:gd name="connsiteY4" fmla="*/ 10000 h 10000"/>
              <a:gd name="connsiteX5" fmla="*/ 0 w 10416"/>
              <a:gd name="connsiteY5" fmla="*/ 4954 h 10000"/>
              <a:gd name="connsiteX0" fmla="*/ 0 w 10687"/>
              <a:gd name="connsiteY0" fmla="*/ 4816 h 10000"/>
              <a:gd name="connsiteX1" fmla="*/ 1031 w 10687"/>
              <a:gd name="connsiteY1" fmla="*/ 0 h 10000"/>
              <a:gd name="connsiteX2" fmla="*/ 10687 w 10687"/>
              <a:gd name="connsiteY2" fmla="*/ 0 h 10000"/>
              <a:gd name="connsiteX3" fmla="*/ 10687 w 10687"/>
              <a:gd name="connsiteY3" fmla="*/ 9980 h 10000"/>
              <a:gd name="connsiteX4" fmla="*/ 5183 w 10687"/>
              <a:gd name="connsiteY4" fmla="*/ 10000 h 10000"/>
              <a:gd name="connsiteX5" fmla="*/ 0 w 10687"/>
              <a:gd name="connsiteY5" fmla="*/ 4816 h 10000"/>
              <a:gd name="connsiteX0" fmla="*/ 0 w 10687"/>
              <a:gd name="connsiteY0" fmla="*/ 4816 h 9984"/>
              <a:gd name="connsiteX1" fmla="*/ 1031 w 10687"/>
              <a:gd name="connsiteY1" fmla="*/ 0 h 9984"/>
              <a:gd name="connsiteX2" fmla="*/ 10687 w 10687"/>
              <a:gd name="connsiteY2" fmla="*/ 0 h 9984"/>
              <a:gd name="connsiteX3" fmla="*/ 10687 w 10687"/>
              <a:gd name="connsiteY3" fmla="*/ 9980 h 9984"/>
              <a:gd name="connsiteX4" fmla="*/ 2711 w 10687"/>
              <a:gd name="connsiteY4" fmla="*/ 9984 h 9984"/>
              <a:gd name="connsiteX5" fmla="*/ 0 w 10687"/>
              <a:gd name="connsiteY5" fmla="*/ 4816 h 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7" h="9984">
                <a:moveTo>
                  <a:pt x="0" y="4816"/>
                </a:moveTo>
                <a:lnTo>
                  <a:pt x="1031" y="0"/>
                </a:lnTo>
                <a:lnTo>
                  <a:pt x="10687" y="0"/>
                </a:lnTo>
                <a:lnTo>
                  <a:pt x="10687" y="9980"/>
                </a:lnTo>
                <a:lnTo>
                  <a:pt x="2711" y="9984"/>
                </a:lnTo>
                <a:lnTo>
                  <a:pt x="0" y="4816"/>
                </a:lnTo>
                <a:close/>
              </a:path>
            </a:pathLst>
          </a:custGeom>
          <a:gradFill>
            <a:gsLst>
              <a:gs pos="0">
                <a:srgbClr val="323399"/>
              </a:gs>
              <a:gs pos="100000">
                <a:srgbClr val="3266CC"/>
              </a:gs>
            </a:gsLst>
            <a:lin ang="0" scaled="0"/>
          </a:gradFill>
          <a:ln>
            <a:noFill/>
          </a:ln>
          <a:effectLst>
            <a:outerShdw dist="101600" algn="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/>
          <p:cNvSpPr txBox="1">
            <a:spLocks/>
          </p:cNvSpPr>
          <p:nvPr userDrawn="1"/>
        </p:nvSpPr>
        <p:spPr>
          <a:xfrm>
            <a:off x="762000" y="4848214"/>
            <a:ext cx="2971800" cy="209331"/>
          </a:xfrm>
          <a:prstGeom prst="rect">
            <a:avLst/>
          </a:prstGeom>
        </p:spPr>
        <p:txBody>
          <a:bodyPr anchor="b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250"/>
              </a:lnSpc>
              <a:spcBef>
                <a:spcPts val="0"/>
              </a:spcBef>
            </a:pPr>
            <a:r>
              <a:rPr lang="en-US" sz="900" spc="-50" dirty="0">
                <a:solidFill>
                  <a:schemeClr val="bg1"/>
                </a:solidFill>
                <a:effectLst/>
                <a:latin typeface="Franklin Gothic Book" charset="0"/>
                <a:ea typeface="Franklin Gothic Book" charset="0"/>
                <a:cs typeface="Franklin Gothic Book" charset="0"/>
              </a:rPr>
              <a:t>Treating Patients </a:t>
            </a:r>
            <a:r>
              <a:rPr lang="en-US" sz="700" spc="-50" dirty="0">
                <a:solidFill>
                  <a:schemeClr val="bg1"/>
                </a:solidFill>
                <a:effectLst/>
                <a:latin typeface="Franklin Gothic Book" charset="0"/>
                <a:ea typeface="Franklin Gothic Book" charset="0"/>
                <a:cs typeface="Franklin Gothic Book" charset="0"/>
              </a:rPr>
              <a:t>with</a:t>
            </a:r>
            <a:r>
              <a:rPr lang="en-US" sz="900" spc="-50" dirty="0">
                <a:solidFill>
                  <a:schemeClr val="bg1"/>
                </a:solidFill>
                <a:effectLst/>
                <a:latin typeface="Franklin Gothic Book" charset="0"/>
                <a:ea typeface="Franklin Gothic Book" charset="0"/>
                <a:cs typeface="Franklin Gothic Book" charset="0"/>
              </a:rPr>
              <a:t> Lumbar Degenerative Disc Disease (DDD)</a:t>
            </a:r>
          </a:p>
        </p:txBody>
      </p:sp>
      <p:sp>
        <p:nvSpPr>
          <p:cNvPr id="15" name="Slide Number Placeholder 8">
            <a:extLst>
              <a:ext uri="{FF2B5EF4-FFF2-40B4-BE49-F238E27FC236}">
                <a16:creationId xmlns:a16="http://schemas.microsoft.com/office/drawing/2014/main" id="{F469319E-ECAE-6D47-B6BD-D6B99DA0960C}"/>
              </a:ext>
            </a:extLst>
          </p:cNvPr>
          <p:cNvSpPr txBox="1">
            <a:spLocks/>
          </p:cNvSpPr>
          <p:nvPr userDrawn="1"/>
        </p:nvSpPr>
        <p:spPr>
          <a:xfrm>
            <a:off x="295504" y="4851057"/>
            <a:ext cx="466496" cy="22207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9365F48-4EC2-4A32-8E10-E01C273F87BE}" type="slidenum">
              <a:rPr lang="en-US" sz="1100" smtClean="0">
                <a:solidFill>
                  <a:schemeClr val="bg1"/>
                </a:solidFill>
                <a:effectLst/>
              </a:rPr>
              <a:pPr algn="l"/>
              <a:t>‹#›</a:t>
            </a:fld>
            <a:endParaRPr lang="en-US" sz="1100" dirty="0">
              <a:solidFill>
                <a:schemeClr val="bg1"/>
              </a:solidFill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72E22C-13A1-0148-8BDD-01776E7BE8A7}"/>
              </a:ext>
            </a:extLst>
          </p:cNvPr>
          <p:cNvSpPr/>
          <p:nvPr userDrawn="1"/>
        </p:nvSpPr>
        <p:spPr>
          <a:xfrm flipH="1">
            <a:off x="0" y="4848214"/>
            <a:ext cx="304800" cy="209331"/>
          </a:xfrm>
          <a:custGeom>
            <a:avLst/>
            <a:gdLst>
              <a:gd name="connsiteX0" fmla="*/ 0 w 219304"/>
              <a:gd name="connsiteY0" fmla="*/ 0 h 209331"/>
              <a:gd name="connsiteX1" fmla="*/ 219304 w 219304"/>
              <a:gd name="connsiteY1" fmla="*/ 0 h 209331"/>
              <a:gd name="connsiteX2" fmla="*/ 219304 w 219304"/>
              <a:gd name="connsiteY2" fmla="*/ 209331 h 209331"/>
              <a:gd name="connsiteX3" fmla="*/ 0 w 219304"/>
              <a:gd name="connsiteY3" fmla="*/ 209331 h 209331"/>
              <a:gd name="connsiteX4" fmla="*/ 0 w 219304"/>
              <a:gd name="connsiteY4" fmla="*/ 0 h 209331"/>
              <a:gd name="connsiteX0" fmla="*/ 0 w 219304"/>
              <a:gd name="connsiteY0" fmla="*/ 0 h 209331"/>
              <a:gd name="connsiteX1" fmla="*/ 219304 w 219304"/>
              <a:gd name="connsiteY1" fmla="*/ 0 h 209331"/>
              <a:gd name="connsiteX2" fmla="*/ 219304 w 219304"/>
              <a:gd name="connsiteY2" fmla="*/ 209331 h 209331"/>
              <a:gd name="connsiteX3" fmla="*/ 32084 w 219304"/>
              <a:gd name="connsiteY3" fmla="*/ 205320 h 209331"/>
              <a:gd name="connsiteX4" fmla="*/ 0 w 219304"/>
              <a:gd name="connsiteY4" fmla="*/ 0 h 209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304" h="209331">
                <a:moveTo>
                  <a:pt x="0" y="0"/>
                </a:moveTo>
                <a:lnTo>
                  <a:pt x="219304" y="0"/>
                </a:lnTo>
                <a:lnTo>
                  <a:pt x="219304" y="209331"/>
                </a:lnTo>
                <a:lnTo>
                  <a:pt x="32084" y="20532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6447830-931D-5249-9E3F-FF85A214A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42949"/>
            <a:ext cx="4572000" cy="990602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ts val="3200"/>
              </a:lnSpc>
              <a:defRPr sz="3000" b="0" i="0" spc="-38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C54A5F4-6A5E-8142-968F-2963649D4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505" y="1932656"/>
            <a:ext cx="4581296" cy="27726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Clr>
                <a:srgbClr val="0086F0"/>
              </a:buClr>
              <a:buSzPct val="115000"/>
              <a:buFontTx/>
              <a:buNone/>
              <a:defRPr b="0" i="0" spc="-75" baseline="0">
                <a:solidFill>
                  <a:srgbClr val="E7E7E7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557213" indent="-214313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charset="0"/>
              <a:buChar char="•"/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857250" indent="-17145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75000"/>
              <a:buFont typeface=".LucidaGrandeUI" charset="0"/>
              <a:buChar char="○"/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200150" indent="-17145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Font typeface="Arial" charset="0"/>
              <a:buChar char="•"/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1613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E7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0926A973-6FE8-8F4E-BC13-021844D10A52}"/>
              </a:ext>
            </a:extLst>
          </p:cNvPr>
          <p:cNvSpPr/>
          <p:nvPr userDrawn="1"/>
        </p:nvSpPr>
        <p:spPr>
          <a:xfrm>
            <a:off x="1828801" y="0"/>
            <a:ext cx="7310554" cy="5135270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2428"/>
              <a:gd name="connsiteY0" fmla="*/ 2277 h 10000"/>
              <a:gd name="connsiteX1" fmla="*/ 4428 w 12428"/>
              <a:gd name="connsiteY1" fmla="*/ 0 h 10000"/>
              <a:gd name="connsiteX2" fmla="*/ 12428 w 12428"/>
              <a:gd name="connsiteY2" fmla="*/ 0 h 10000"/>
              <a:gd name="connsiteX3" fmla="*/ 12428 w 12428"/>
              <a:gd name="connsiteY3" fmla="*/ 10000 h 10000"/>
              <a:gd name="connsiteX4" fmla="*/ 2428 w 12428"/>
              <a:gd name="connsiteY4" fmla="*/ 10000 h 10000"/>
              <a:gd name="connsiteX5" fmla="*/ 0 w 12428"/>
              <a:gd name="connsiteY5" fmla="*/ 2277 h 10000"/>
              <a:gd name="connsiteX0" fmla="*/ 0 w 12428"/>
              <a:gd name="connsiteY0" fmla="*/ 2277 h 10000"/>
              <a:gd name="connsiteX1" fmla="*/ 4428 w 12428"/>
              <a:gd name="connsiteY1" fmla="*/ 0 h 10000"/>
              <a:gd name="connsiteX2" fmla="*/ 12428 w 12428"/>
              <a:gd name="connsiteY2" fmla="*/ 0 h 10000"/>
              <a:gd name="connsiteX3" fmla="*/ 12428 w 12428"/>
              <a:gd name="connsiteY3" fmla="*/ 10000 h 10000"/>
              <a:gd name="connsiteX4" fmla="*/ 4717 w 12428"/>
              <a:gd name="connsiteY4" fmla="*/ 10000 h 10000"/>
              <a:gd name="connsiteX5" fmla="*/ 0 w 12428"/>
              <a:gd name="connsiteY5" fmla="*/ 2277 h 10000"/>
              <a:gd name="connsiteX0" fmla="*/ 0 w 11692"/>
              <a:gd name="connsiteY0" fmla="*/ 3423 h 10000"/>
              <a:gd name="connsiteX1" fmla="*/ 3692 w 11692"/>
              <a:gd name="connsiteY1" fmla="*/ 0 h 10000"/>
              <a:gd name="connsiteX2" fmla="*/ 11692 w 11692"/>
              <a:gd name="connsiteY2" fmla="*/ 0 h 10000"/>
              <a:gd name="connsiteX3" fmla="*/ 11692 w 11692"/>
              <a:gd name="connsiteY3" fmla="*/ 10000 h 10000"/>
              <a:gd name="connsiteX4" fmla="*/ 3981 w 11692"/>
              <a:gd name="connsiteY4" fmla="*/ 10000 h 10000"/>
              <a:gd name="connsiteX5" fmla="*/ 0 w 11692"/>
              <a:gd name="connsiteY5" fmla="*/ 3423 h 10000"/>
              <a:gd name="connsiteX0" fmla="*/ 0 w 11692"/>
              <a:gd name="connsiteY0" fmla="*/ 3423 h 10020"/>
              <a:gd name="connsiteX1" fmla="*/ 3692 w 11692"/>
              <a:gd name="connsiteY1" fmla="*/ 0 h 10020"/>
              <a:gd name="connsiteX2" fmla="*/ 11692 w 11692"/>
              <a:gd name="connsiteY2" fmla="*/ 0 h 10020"/>
              <a:gd name="connsiteX3" fmla="*/ 11692 w 11692"/>
              <a:gd name="connsiteY3" fmla="*/ 10000 h 10020"/>
              <a:gd name="connsiteX4" fmla="*/ 6429 w 11692"/>
              <a:gd name="connsiteY4" fmla="*/ 10020 h 10020"/>
              <a:gd name="connsiteX5" fmla="*/ 0 w 11692"/>
              <a:gd name="connsiteY5" fmla="*/ 3423 h 10020"/>
              <a:gd name="connsiteX0" fmla="*/ 0 w 9563"/>
              <a:gd name="connsiteY0" fmla="*/ 3818 h 10020"/>
              <a:gd name="connsiteX1" fmla="*/ 1563 w 9563"/>
              <a:gd name="connsiteY1" fmla="*/ 0 h 10020"/>
              <a:gd name="connsiteX2" fmla="*/ 9563 w 9563"/>
              <a:gd name="connsiteY2" fmla="*/ 0 h 10020"/>
              <a:gd name="connsiteX3" fmla="*/ 9563 w 9563"/>
              <a:gd name="connsiteY3" fmla="*/ 10000 h 10020"/>
              <a:gd name="connsiteX4" fmla="*/ 4300 w 9563"/>
              <a:gd name="connsiteY4" fmla="*/ 10020 h 10020"/>
              <a:gd name="connsiteX5" fmla="*/ 0 w 9563"/>
              <a:gd name="connsiteY5" fmla="*/ 3818 h 10020"/>
              <a:gd name="connsiteX0" fmla="*/ 0 w 11394"/>
              <a:gd name="connsiteY0" fmla="*/ 4934 h 10000"/>
              <a:gd name="connsiteX1" fmla="*/ 3028 w 11394"/>
              <a:gd name="connsiteY1" fmla="*/ 0 h 10000"/>
              <a:gd name="connsiteX2" fmla="*/ 11394 w 11394"/>
              <a:gd name="connsiteY2" fmla="*/ 0 h 10000"/>
              <a:gd name="connsiteX3" fmla="*/ 11394 w 11394"/>
              <a:gd name="connsiteY3" fmla="*/ 9980 h 10000"/>
              <a:gd name="connsiteX4" fmla="*/ 5890 w 11394"/>
              <a:gd name="connsiteY4" fmla="*/ 10000 h 10000"/>
              <a:gd name="connsiteX5" fmla="*/ 0 w 11394"/>
              <a:gd name="connsiteY5" fmla="*/ 4934 h 10000"/>
              <a:gd name="connsiteX0" fmla="*/ 0 w 11394"/>
              <a:gd name="connsiteY0" fmla="*/ 4934 h 10000"/>
              <a:gd name="connsiteX1" fmla="*/ 1738 w 11394"/>
              <a:gd name="connsiteY1" fmla="*/ 0 h 10000"/>
              <a:gd name="connsiteX2" fmla="*/ 11394 w 11394"/>
              <a:gd name="connsiteY2" fmla="*/ 0 h 10000"/>
              <a:gd name="connsiteX3" fmla="*/ 11394 w 11394"/>
              <a:gd name="connsiteY3" fmla="*/ 9980 h 10000"/>
              <a:gd name="connsiteX4" fmla="*/ 5890 w 11394"/>
              <a:gd name="connsiteY4" fmla="*/ 10000 h 10000"/>
              <a:gd name="connsiteX5" fmla="*/ 0 w 11394"/>
              <a:gd name="connsiteY5" fmla="*/ 4934 h 10000"/>
              <a:gd name="connsiteX0" fmla="*/ 0 w 10416"/>
              <a:gd name="connsiteY0" fmla="*/ 4954 h 10000"/>
              <a:gd name="connsiteX1" fmla="*/ 760 w 10416"/>
              <a:gd name="connsiteY1" fmla="*/ 0 h 10000"/>
              <a:gd name="connsiteX2" fmla="*/ 10416 w 10416"/>
              <a:gd name="connsiteY2" fmla="*/ 0 h 10000"/>
              <a:gd name="connsiteX3" fmla="*/ 10416 w 10416"/>
              <a:gd name="connsiteY3" fmla="*/ 9980 h 10000"/>
              <a:gd name="connsiteX4" fmla="*/ 4912 w 10416"/>
              <a:gd name="connsiteY4" fmla="*/ 10000 h 10000"/>
              <a:gd name="connsiteX5" fmla="*/ 0 w 10416"/>
              <a:gd name="connsiteY5" fmla="*/ 4954 h 10000"/>
              <a:gd name="connsiteX0" fmla="*/ 0 w 10687"/>
              <a:gd name="connsiteY0" fmla="*/ 4816 h 10000"/>
              <a:gd name="connsiteX1" fmla="*/ 1031 w 10687"/>
              <a:gd name="connsiteY1" fmla="*/ 0 h 10000"/>
              <a:gd name="connsiteX2" fmla="*/ 10687 w 10687"/>
              <a:gd name="connsiteY2" fmla="*/ 0 h 10000"/>
              <a:gd name="connsiteX3" fmla="*/ 10687 w 10687"/>
              <a:gd name="connsiteY3" fmla="*/ 9980 h 10000"/>
              <a:gd name="connsiteX4" fmla="*/ 5183 w 10687"/>
              <a:gd name="connsiteY4" fmla="*/ 10000 h 10000"/>
              <a:gd name="connsiteX5" fmla="*/ 0 w 10687"/>
              <a:gd name="connsiteY5" fmla="*/ 4816 h 10000"/>
              <a:gd name="connsiteX0" fmla="*/ 0 w 10687"/>
              <a:gd name="connsiteY0" fmla="*/ 4816 h 9984"/>
              <a:gd name="connsiteX1" fmla="*/ 1031 w 10687"/>
              <a:gd name="connsiteY1" fmla="*/ 0 h 9984"/>
              <a:gd name="connsiteX2" fmla="*/ 10687 w 10687"/>
              <a:gd name="connsiteY2" fmla="*/ 0 h 9984"/>
              <a:gd name="connsiteX3" fmla="*/ 10687 w 10687"/>
              <a:gd name="connsiteY3" fmla="*/ 9980 h 9984"/>
              <a:gd name="connsiteX4" fmla="*/ 2711 w 10687"/>
              <a:gd name="connsiteY4" fmla="*/ 9984 h 9984"/>
              <a:gd name="connsiteX5" fmla="*/ 0 w 10687"/>
              <a:gd name="connsiteY5" fmla="*/ 4816 h 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7" h="9984">
                <a:moveTo>
                  <a:pt x="0" y="4816"/>
                </a:moveTo>
                <a:lnTo>
                  <a:pt x="1031" y="0"/>
                </a:lnTo>
                <a:lnTo>
                  <a:pt x="10687" y="0"/>
                </a:lnTo>
                <a:lnTo>
                  <a:pt x="10687" y="9980"/>
                </a:lnTo>
                <a:lnTo>
                  <a:pt x="2711" y="9984"/>
                </a:lnTo>
                <a:lnTo>
                  <a:pt x="0" y="4816"/>
                </a:lnTo>
                <a:close/>
              </a:path>
            </a:pathLst>
          </a:custGeom>
          <a:gradFill>
            <a:gsLst>
              <a:gs pos="0">
                <a:srgbClr val="FE9865"/>
              </a:gs>
              <a:gs pos="99000">
                <a:srgbClr val="FF6666"/>
              </a:gs>
            </a:gsLst>
            <a:lin ang="5400000" scaled="0"/>
          </a:gradFill>
          <a:ln>
            <a:noFill/>
          </a:ln>
          <a:effectLst>
            <a:outerShdw dist="88900" dir="10800000" algn="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6447830-931D-5249-9E3F-FF85A214A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742949"/>
            <a:ext cx="4572000" cy="990602"/>
          </a:xfrm>
          <a:prstGeom prst="rect">
            <a:avLst/>
          </a:prstGeom>
        </p:spPr>
        <p:txBody>
          <a:bodyPr anchor="ctr" anchorCtr="0"/>
          <a:lstStyle>
            <a:lvl1pPr algn="l">
              <a:lnSpc>
                <a:spcPts val="3200"/>
              </a:lnSpc>
              <a:defRPr sz="3000" b="0" i="0" spc="-38" baseline="0">
                <a:solidFill>
                  <a:schemeClr val="bg1"/>
                </a:solidFill>
                <a:effectLst/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C54A5F4-6A5E-8142-968F-2963649D4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05" y="1932656"/>
            <a:ext cx="4581296" cy="27726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Clr>
                <a:srgbClr val="0086F0"/>
              </a:buClr>
              <a:buSzPct val="115000"/>
              <a:buFontTx/>
              <a:buNone/>
              <a:defRPr b="0" i="0" spc="-75" baseline="0">
                <a:solidFill>
                  <a:srgbClr val="E7E7E7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557213" indent="-214313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charset="0"/>
              <a:buChar char="•"/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857250" indent="-17145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75000"/>
              <a:buFont typeface=".LucidaGrandeUI" charset="0"/>
              <a:buChar char="○"/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200150" indent="-17145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Font typeface="Arial" charset="0"/>
              <a:buChar char="•"/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Slide Number Placeholder 8">
            <a:extLst>
              <a:ext uri="{FF2B5EF4-FFF2-40B4-BE49-F238E27FC236}">
                <a16:creationId xmlns:a16="http://schemas.microsoft.com/office/drawing/2014/main" id="{F8EFCBD0-AC61-E34A-8332-D4097699188B}"/>
              </a:ext>
            </a:extLst>
          </p:cNvPr>
          <p:cNvSpPr txBox="1">
            <a:spLocks/>
          </p:cNvSpPr>
          <p:nvPr userDrawn="1"/>
        </p:nvSpPr>
        <p:spPr>
          <a:xfrm>
            <a:off x="8382000" y="4851057"/>
            <a:ext cx="466496" cy="22207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9365F48-4EC2-4A32-8E10-E01C273F87BE}" type="slidenum">
              <a:rPr lang="en-US" sz="1100" smtClean="0">
                <a:solidFill>
                  <a:schemeClr val="bg1"/>
                </a:solidFill>
                <a:effectLst>
                  <a:outerShdw blurRad="76200" dist="38100" dir="2700000" algn="tl" rotWithShape="0">
                    <a:prstClr val="black">
                      <a:alpha val="30000"/>
                    </a:prstClr>
                  </a:outerShdw>
                </a:effectLst>
              </a:rPr>
              <a:pPr algn="r"/>
              <a:t>‹#›</a:t>
            </a:fld>
            <a:endParaRPr lang="en-US" sz="1100" dirty="0">
              <a:solidFill>
                <a:schemeClr val="bg1"/>
              </a:solidFill>
              <a:effectLst>
                <a:outerShdw blurRad="76200" dist="38100" dir="270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DD771DE7-0288-B448-A074-E704FE80F6F7}"/>
              </a:ext>
            </a:extLst>
          </p:cNvPr>
          <p:cNvSpPr/>
          <p:nvPr userDrawn="1"/>
        </p:nvSpPr>
        <p:spPr>
          <a:xfrm>
            <a:off x="8839200" y="4848214"/>
            <a:ext cx="304800" cy="209331"/>
          </a:xfrm>
          <a:custGeom>
            <a:avLst/>
            <a:gdLst>
              <a:gd name="connsiteX0" fmla="*/ 0 w 219304"/>
              <a:gd name="connsiteY0" fmla="*/ 0 h 209331"/>
              <a:gd name="connsiteX1" fmla="*/ 219304 w 219304"/>
              <a:gd name="connsiteY1" fmla="*/ 0 h 209331"/>
              <a:gd name="connsiteX2" fmla="*/ 219304 w 219304"/>
              <a:gd name="connsiteY2" fmla="*/ 209331 h 209331"/>
              <a:gd name="connsiteX3" fmla="*/ 0 w 219304"/>
              <a:gd name="connsiteY3" fmla="*/ 209331 h 209331"/>
              <a:gd name="connsiteX4" fmla="*/ 0 w 219304"/>
              <a:gd name="connsiteY4" fmla="*/ 0 h 209331"/>
              <a:gd name="connsiteX0" fmla="*/ 0 w 219304"/>
              <a:gd name="connsiteY0" fmla="*/ 0 h 209331"/>
              <a:gd name="connsiteX1" fmla="*/ 219304 w 219304"/>
              <a:gd name="connsiteY1" fmla="*/ 0 h 209331"/>
              <a:gd name="connsiteX2" fmla="*/ 219304 w 219304"/>
              <a:gd name="connsiteY2" fmla="*/ 209331 h 209331"/>
              <a:gd name="connsiteX3" fmla="*/ 32084 w 219304"/>
              <a:gd name="connsiteY3" fmla="*/ 205320 h 209331"/>
              <a:gd name="connsiteX4" fmla="*/ 0 w 219304"/>
              <a:gd name="connsiteY4" fmla="*/ 0 h 209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304" h="209331">
                <a:moveTo>
                  <a:pt x="0" y="0"/>
                </a:moveTo>
                <a:lnTo>
                  <a:pt x="219304" y="0"/>
                </a:lnTo>
                <a:lnTo>
                  <a:pt x="219304" y="209331"/>
                </a:lnTo>
                <a:lnTo>
                  <a:pt x="32084" y="20532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026265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622"/>
            <a:ext cx="8772297" cy="628650"/>
          </a:xfrm>
          <a:prstGeom prst="rect">
            <a:avLst/>
          </a:prstGeom>
        </p:spPr>
        <p:txBody>
          <a:bodyPr anchor="ctr" anchorCtr="0"/>
          <a:lstStyle>
            <a:lvl1pPr>
              <a:defRPr sz="3000" b="0" i="0" spc="-38" baseline="0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9859D600-B841-0042-A33A-3905F37945E5}"/>
              </a:ext>
            </a:extLst>
          </p:cNvPr>
          <p:cNvSpPr/>
          <p:nvPr userDrawn="1"/>
        </p:nvSpPr>
        <p:spPr>
          <a:xfrm rot="5400000" flipH="1">
            <a:off x="4128442" y="-4128446"/>
            <a:ext cx="887114" cy="9144001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2428"/>
              <a:gd name="connsiteY0" fmla="*/ 2277 h 10000"/>
              <a:gd name="connsiteX1" fmla="*/ 4428 w 12428"/>
              <a:gd name="connsiteY1" fmla="*/ 0 h 10000"/>
              <a:gd name="connsiteX2" fmla="*/ 12428 w 12428"/>
              <a:gd name="connsiteY2" fmla="*/ 0 h 10000"/>
              <a:gd name="connsiteX3" fmla="*/ 12428 w 12428"/>
              <a:gd name="connsiteY3" fmla="*/ 10000 h 10000"/>
              <a:gd name="connsiteX4" fmla="*/ 2428 w 12428"/>
              <a:gd name="connsiteY4" fmla="*/ 10000 h 10000"/>
              <a:gd name="connsiteX5" fmla="*/ 0 w 12428"/>
              <a:gd name="connsiteY5" fmla="*/ 2277 h 10000"/>
              <a:gd name="connsiteX0" fmla="*/ 0 w 12428"/>
              <a:gd name="connsiteY0" fmla="*/ 2277 h 10000"/>
              <a:gd name="connsiteX1" fmla="*/ 4428 w 12428"/>
              <a:gd name="connsiteY1" fmla="*/ 0 h 10000"/>
              <a:gd name="connsiteX2" fmla="*/ 12428 w 12428"/>
              <a:gd name="connsiteY2" fmla="*/ 0 h 10000"/>
              <a:gd name="connsiteX3" fmla="*/ 12428 w 12428"/>
              <a:gd name="connsiteY3" fmla="*/ 10000 h 10000"/>
              <a:gd name="connsiteX4" fmla="*/ 4717 w 12428"/>
              <a:gd name="connsiteY4" fmla="*/ 10000 h 10000"/>
              <a:gd name="connsiteX5" fmla="*/ 0 w 12428"/>
              <a:gd name="connsiteY5" fmla="*/ 2277 h 10000"/>
              <a:gd name="connsiteX0" fmla="*/ 0 w 11692"/>
              <a:gd name="connsiteY0" fmla="*/ 3423 h 10000"/>
              <a:gd name="connsiteX1" fmla="*/ 3692 w 11692"/>
              <a:gd name="connsiteY1" fmla="*/ 0 h 10000"/>
              <a:gd name="connsiteX2" fmla="*/ 11692 w 11692"/>
              <a:gd name="connsiteY2" fmla="*/ 0 h 10000"/>
              <a:gd name="connsiteX3" fmla="*/ 11692 w 11692"/>
              <a:gd name="connsiteY3" fmla="*/ 10000 h 10000"/>
              <a:gd name="connsiteX4" fmla="*/ 3981 w 11692"/>
              <a:gd name="connsiteY4" fmla="*/ 10000 h 10000"/>
              <a:gd name="connsiteX5" fmla="*/ 0 w 11692"/>
              <a:gd name="connsiteY5" fmla="*/ 3423 h 10000"/>
              <a:gd name="connsiteX0" fmla="*/ 0 w 11692"/>
              <a:gd name="connsiteY0" fmla="*/ 3423 h 10020"/>
              <a:gd name="connsiteX1" fmla="*/ 3692 w 11692"/>
              <a:gd name="connsiteY1" fmla="*/ 0 h 10020"/>
              <a:gd name="connsiteX2" fmla="*/ 11692 w 11692"/>
              <a:gd name="connsiteY2" fmla="*/ 0 h 10020"/>
              <a:gd name="connsiteX3" fmla="*/ 11692 w 11692"/>
              <a:gd name="connsiteY3" fmla="*/ 10000 h 10020"/>
              <a:gd name="connsiteX4" fmla="*/ 6429 w 11692"/>
              <a:gd name="connsiteY4" fmla="*/ 10020 h 10020"/>
              <a:gd name="connsiteX5" fmla="*/ 0 w 11692"/>
              <a:gd name="connsiteY5" fmla="*/ 3423 h 10020"/>
              <a:gd name="connsiteX0" fmla="*/ 0 w 9563"/>
              <a:gd name="connsiteY0" fmla="*/ 3818 h 10020"/>
              <a:gd name="connsiteX1" fmla="*/ 1563 w 9563"/>
              <a:gd name="connsiteY1" fmla="*/ 0 h 10020"/>
              <a:gd name="connsiteX2" fmla="*/ 9563 w 9563"/>
              <a:gd name="connsiteY2" fmla="*/ 0 h 10020"/>
              <a:gd name="connsiteX3" fmla="*/ 9563 w 9563"/>
              <a:gd name="connsiteY3" fmla="*/ 10000 h 10020"/>
              <a:gd name="connsiteX4" fmla="*/ 4300 w 9563"/>
              <a:gd name="connsiteY4" fmla="*/ 10020 h 10020"/>
              <a:gd name="connsiteX5" fmla="*/ 0 w 9563"/>
              <a:gd name="connsiteY5" fmla="*/ 3818 h 10020"/>
              <a:gd name="connsiteX0" fmla="*/ 0 w 11394"/>
              <a:gd name="connsiteY0" fmla="*/ 4934 h 10000"/>
              <a:gd name="connsiteX1" fmla="*/ 3028 w 11394"/>
              <a:gd name="connsiteY1" fmla="*/ 0 h 10000"/>
              <a:gd name="connsiteX2" fmla="*/ 11394 w 11394"/>
              <a:gd name="connsiteY2" fmla="*/ 0 h 10000"/>
              <a:gd name="connsiteX3" fmla="*/ 11394 w 11394"/>
              <a:gd name="connsiteY3" fmla="*/ 9980 h 10000"/>
              <a:gd name="connsiteX4" fmla="*/ 5890 w 11394"/>
              <a:gd name="connsiteY4" fmla="*/ 10000 h 10000"/>
              <a:gd name="connsiteX5" fmla="*/ 0 w 11394"/>
              <a:gd name="connsiteY5" fmla="*/ 4934 h 10000"/>
              <a:gd name="connsiteX0" fmla="*/ 0 w 11394"/>
              <a:gd name="connsiteY0" fmla="*/ 4934 h 10000"/>
              <a:gd name="connsiteX1" fmla="*/ 1738 w 11394"/>
              <a:gd name="connsiteY1" fmla="*/ 0 h 10000"/>
              <a:gd name="connsiteX2" fmla="*/ 11394 w 11394"/>
              <a:gd name="connsiteY2" fmla="*/ 0 h 10000"/>
              <a:gd name="connsiteX3" fmla="*/ 11394 w 11394"/>
              <a:gd name="connsiteY3" fmla="*/ 9980 h 10000"/>
              <a:gd name="connsiteX4" fmla="*/ 5890 w 11394"/>
              <a:gd name="connsiteY4" fmla="*/ 10000 h 10000"/>
              <a:gd name="connsiteX5" fmla="*/ 0 w 11394"/>
              <a:gd name="connsiteY5" fmla="*/ 4934 h 10000"/>
              <a:gd name="connsiteX0" fmla="*/ 0 w 10416"/>
              <a:gd name="connsiteY0" fmla="*/ 4954 h 10000"/>
              <a:gd name="connsiteX1" fmla="*/ 760 w 10416"/>
              <a:gd name="connsiteY1" fmla="*/ 0 h 10000"/>
              <a:gd name="connsiteX2" fmla="*/ 10416 w 10416"/>
              <a:gd name="connsiteY2" fmla="*/ 0 h 10000"/>
              <a:gd name="connsiteX3" fmla="*/ 10416 w 10416"/>
              <a:gd name="connsiteY3" fmla="*/ 9980 h 10000"/>
              <a:gd name="connsiteX4" fmla="*/ 4912 w 10416"/>
              <a:gd name="connsiteY4" fmla="*/ 10000 h 10000"/>
              <a:gd name="connsiteX5" fmla="*/ 0 w 10416"/>
              <a:gd name="connsiteY5" fmla="*/ 4954 h 10000"/>
              <a:gd name="connsiteX0" fmla="*/ 0 w 10687"/>
              <a:gd name="connsiteY0" fmla="*/ 4816 h 10000"/>
              <a:gd name="connsiteX1" fmla="*/ 1031 w 10687"/>
              <a:gd name="connsiteY1" fmla="*/ 0 h 10000"/>
              <a:gd name="connsiteX2" fmla="*/ 10687 w 10687"/>
              <a:gd name="connsiteY2" fmla="*/ 0 h 10000"/>
              <a:gd name="connsiteX3" fmla="*/ 10687 w 10687"/>
              <a:gd name="connsiteY3" fmla="*/ 9980 h 10000"/>
              <a:gd name="connsiteX4" fmla="*/ 5183 w 10687"/>
              <a:gd name="connsiteY4" fmla="*/ 10000 h 10000"/>
              <a:gd name="connsiteX5" fmla="*/ 0 w 10687"/>
              <a:gd name="connsiteY5" fmla="*/ 4816 h 10000"/>
              <a:gd name="connsiteX0" fmla="*/ 0 w 10687"/>
              <a:gd name="connsiteY0" fmla="*/ 4816 h 9984"/>
              <a:gd name="connsiteX1" fmla="*/ 1031 w 10687"/>
              <a:gd name="connsiteY1" fmla="*/ 0 h 9984"/>
              <a:gd name="connsiteX2" fmla="*/ 10687 w 10687"/>
              <a:gd name="connsiteY2" fmla="*/ 0 h 9984"/>
              <a:gd name="connsiteX3" fmla="*/ 10687 w 10687"/>
              <a:gd name="connsiteY3" fmla="*/ 9980 h 9984"/>
              <a:gd name="connsiteX4" fmla="*/ 2711 w 10687"/>
              <a:gd name="connsiteY4" fmla="*/ 9984 h 9984"/>
              <a:gd name="connsiteX5" fmla="*/ 0 w 10687"/>
              <a:gd name="connsiteY5" fmla="*/ 4816 h 9984"/>
              <a:gd name="connsiteX0" fmla="*/ 0 w 9908"/>
              <a:gd name="connsiteY0" fmla="*/ 4977 h 10000"/>
              <a:gd name="connsiteX1" fmla="*/ 873 w 9908"/>
              <a:gd name="connsiteY1" fmla="*/ 0 h 10000"/>
              <a:gd name="connsiteX2" fmla="*/ 9908 w 9908"/>
              <a:gd name="connsiteY2" fmla="*/ 0 h 10000"/>
              <a:gd name="connsiteX3" fmla="*/ 9908 w 9908"/>
              <a:gd name="connsiteY3" fmla="*/ 9996 h 10000"/>
              <a:gd name="connsiteX4" fmla="*/ 2445 w 9908"/>
              <a:gd name="connsiteY4" fmla="*/ 10000 h 10000"/>
              <a:gd name="connsiteX5" fmla="*/ 0 w 9908"/>
              <a:gd name="connsiteY5" fmla="*/ 4977 h 10000"/>
              <a:gd name="connsiteX0" fmla="*/ 0 w 10000"/>
              <a:gd name="connsiteY0" fmla="*/ 4977 h 10000"/>
              <a:gd name="connsiteX1" fmla="*/ 2181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9996 h 10000"/>
              <a:gd name="connsiteX4" fmla="*/ 2468 w 10000"/>
              <a:gd name="connsiteY4" fmla="*/ 10000 h 10000"/>
              <a:gd name="connsiteX5" fmla="*/ 0 w 10000"/>
              <a:gd name="connsiteY5" fmla="*/ 4977 h 10000"/>
              <a:gd name="connsiteX0" fmla="*/ 0 w 10000"/>
              <a:gd name="connsiteY0" fmla="*/ 4977 h 9996"/>
              <a:gd name="connsiteX1" fmla="*/ 2181 w 10000"/>
              <a:gd name="connsiteY1" fmla="*/ 0 h 9996"/>
              <a:gd name="connsiteX2" fmla="*/ 10000 w 10000"/>
              <a:gd name="connsiteY2" fmla="*/ 0 h 9996"/>
              <a:gd name="connsiteX3" fmla="*/ 10000 w 10000"/>
              <a:gd name="connsiteY3" fmla="*/ 9996 h 9996"/>
              <a:gd name="connsiteX4" fmla="*/ 4418 w 10000"/>
              <a:gd name="connsiteY4" fmla="*/ 9991 h 9996"/>
              <a:gd name="connsiteX5" fmla="*/ 0 w 10000"/>
              <a:gd name="connsiteY5" fmla="*/ 4977 h 9996"/>
              <a:gd name="connsiteX0" fmla="*/ 0 w 10000"/>
              <a:gd name="connsiteY0" fmla="*/ 4979 h 10004"/>
              <a:gd name="connsiteX1" fmla="*/ 2181 w 10000"/>
              <a:gd name="connsiteY1" fmla="*/ 0 h 10004"/>
              <a:gd name="connsiteX2" fmla="*/ 10000 w 10000"/>
              <a:gd name="connsiteY2" fmla="*/ 0 h 10004"/>
              <a:gd name="connsiteX3" fmla="*/ 10000 w 10000"/>
              <a:gd name="connsiteY3" fmla="*/ 10000 h 10004"/>
              <a:gd name="connsiteX4" fmla="*/ 2561 w 10000"/>
              <a:gd name="connsiteY4" fmla="*/ 10004 h 10004"/>
              <a:gd name="connsiteX5" fmla="*/ 0 w 10000"/>
              <a:gd name="connsiteY5" fmla="*/ 4979 h 10004"/>
              <a:gd name="connsiteX0" fmla="*/ 0 w 10000"/>
              <a:gd name="connsiteY0" fmla="*/ 4979 h 10004"/>
              <a:gd name="connsiteX1" fmla="*/ 2831 w 10000"/>
              <a:gd name="connsiteY1" fmla="*/ 0 h 10004"/>
              <a:gd name="connsiteX2" fmla="*/ 10000 w 10000"/>
              <a:gd name="connsiteY2" fmla="*/ 0 h 10004"/>
              <a:gd name="connsiteX3" fmla="*/ 10000 w 10000"/>
              <a:gd name="connsiteY3" fmla="*/ 10000 h 10004"/>
              <a:gd name="connsiteX4" fmla="*/ 2561 w 10000"/>
              <a:gd name="connsiteY4" fmla="*/ 10004 h 10004"/>
              <a:gd name="connsiteX5" fmla="*/ 0 w 10000"/>
              <a:gd name="connsiteY5" fmla="*/ 4979 h 1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4">
                <a:moveTo>
                  <a:pt x="0" y="4979"/>
                </a:moveTo>
                <a:lnTo>
                  <a:pt x="2831" y="0"/>
                </a:lnTo>
                <a:lnTo>
                  <a:pt x="10000" y="0"/>
                </a:lnTo>
                <a:lnTo>
                  <a:pt x="10000" y="10000"/>
                </a:lnTo>
                <a:lnTo>
                  <a:pt x="2561" y="10004"/>
                </a:lnTo>
                <a:lnTo>
                  <a:pt x="0" y="4979"/>
                </a:lnTo>
                <a:close/>
              </a:path>
            </a:pathLst>
          </a:custGeom>
          <a:gradFill>
            <a:gsLst>
              <a:gs pos="0">
                <a:srgbClr val="323399"/>
              </a:gs>
              <a:gs pos="100000">
                <a:srgbClr val="3266CC"/>
              </a:gs>
            </a:gsLst>
            <a:lin ang="0" scaled="0"/>
          </a:gradFill>
          <a:ln>
            <a:noFill/>
          </a:ln>
          <a:effectLst>
            <a:outerShdw dist="101600" dir="5400000" algn="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D39880A-91A7-EC4E-87B8-F10F8E7FE08A}"/>
              </a:ext>
            </a:extLst>
          </p:cNvPr>
          <p:cNvSpPr txBox="1">
            <a:spLocks/>
          </p:cNvSpPr>
          <p:nvPr userDrawn="1"/>
        </p:nvSpPr>
        <p:spPr>
          <a:xfrm>
            <a:off x="766648" y="4848214"/>
            <a:ext cx="2971800" cy="209331"/>
          </a:xfrm>
          <a:prstGeom prst="rect">
            <a:avLst/>
          </a:prstGeom>
        </p:spPr>
        <p:txBody>
          <a:bodyPr anchor="b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250"/>
              </a:lnSpc>
              <a:spcBef>
                <a:spcPts val="0"/>
              </a:spcBef>
            </a:pPr>
            <a:r>
              <a:rPr lang="en-US" sz="900" spc="-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Franklin Gothic Book" charset="0"/>
                <a:ea typeface="Franklin Gothic Book" charset="0"/>
                <a:cs typeface="Franklin Gothic Book" charset="0"/>
              </a:rPr>
              <a:t>Treating Patients </a:t>
            </a:r>
            <a:r>
              <a:rPr lang="en-US" sz="700" spc="-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Franklin Gothic Book" charset="0"/>
                <a:ea typeface="Franklin Gothic Book" charset="0"/>
                <a:cs typeface="Franklin Gothic Book" charset="0"/>
              </a:rPr>
              <a:t>with</a:t>
            </a:r>
            <a:r>
              <a:rPr lang="en-US" sz="900" spc="-5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Franklin Gothic Book" charset="0"/>
                <a:ea typeface="Franklin Gothic Book" charset="0"/>
                <a:cs typeface="Franklin Gothic Book" charset="0"/>
              </a:rPr>
              <a:t> Lumbar Degenerative Disc Disease (DDD)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1CE70FB1-456C-E342-A0A1-8EDBCFBF451B}"/>
              </a:ext>
            </a:extLst>
          </p:cNvPr>
          <p:cNvSpPr txBox="1">
            <a:spLocks/>
          </p:cNvSpPr>
          <p:nvPr userDrawn="1"/>
        </p:nvSpPr>
        <p:spPr>
          <a:xfrm>
            <a:off x="300152" y="4851057"/>
            <a:ext cx="466496" cy="22207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9365F48-4EC2-4A32-8E10-E01C273F87BE}" type="slidenum">
              <a:rPr lang="en-US" sz="110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pPr algn="l"/>
              <a:t>‹#›</a:t>
            </a:fld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29871AEE-BA70-4C4A-BA30-B7F293963700}"/>
              </a:ext>
            </a:extLst>
          </p:cNvPr>
          <p:cNvSpPr/>
          <p:nvPr userDrawn="1"/>
        </p:nvSpPr>
        <p:spPr>
          <a:xfrm flipH="1">
            <a:off x="0" y="4848214"/>
            <a:ext cx="304800" cy="209331"/>
          </a:xfrm>
          <a:custGeom>
            <a:avLst/>
            <a:gdLst>
              <a:gd name="connsiteX0" fmla="*/ 0 w 219304"/>
              <a:gd name="connsiteY0" fmla="*/ 0 h 209331"/>
              <a:gd name="connsiteX1" fmla="*/ 219304 w 219304"/>
              <a:gd name="connsiteY1" fmla="*/ 0 h 209331"/>
              <a:gd name="connsiteX2" fmla="*/ 219304 w 219304"/>
              <a:gd name="connsiteY2" fmla="*/ 209331 h 209331"/>
              <a:gd name="connsiteX3" fmla="*/ 0 w 219304"/>
              <a:gd name="connsiteY3" fmla="*/ 209331 h 209331"/>
              <a:gd name="connsiteX4" fmla="*/ 0 w 219304"/>
              <a:gd name="connsiteY4" fmla="*/ 0 h 209331"/>
              <a:gd name="connsiteX0" fmla="*/ 0 w 219304"/>
              <a:gd name="connsiteY0" fmla="*/ 0 h 209331"/>
              <a:gd name="connsiteX1" fmla="*/ 219304 w 219304"/>
              <a:gd name="connsiteY1" fmla="*/ 0 h 209331"/>
              <a:gd name="connsiteX2" fmla="*/ 219304 w 219304"/>
              <a:gd name="connsiteY2" fmla="*/ 209331 h 209331"/>
              <a:gd name="connsiteX3" fmla="*/ 32084 w 219304"/>
              <a:gd name="connsiteY3" fmla="*/ 205320 h 209331"/>
              <a:gd name="connsiteX4" fmla="*/ 0 w 219304"/>
              <a:gd name="connsiteY4" fmla="*/ 0 h 209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304" h="209331">
                <a:moveTo>
                  <a:pt x="0" y="0"/>
                </a:moveTo>
                <a:lnTo>
                  <a:pt x="219304" y="0"/>
                </a:lnTo>
                <a:lnTo>
                  <a:pt x="219304" y="209331"/>
                </a:lnTo>
                <a:lnTo>
                  <a:pt x="32084" y="205320"/>
                </a:lnTo>
                <a:lnTo>
                  <a:pt x="0" y="0"/>
                </a:lnTo>
                <a:close/>
              </a:path>
            </a:pathLst>
          </a:custGeom>
          <a:solidFill>
            <a:srgbClr val="32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700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126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7" r:id="rId4"/>
    <p:sldLayoutId id="2147483660" r:id="rId5"/>
    <p:sldLayoutId id="2147483658" r:id="rId6"/>
    <p:sldLayoutId id="2147483662" r:id="rId7"/>
    <p:sldLayoutId id="2147483659" r:id="rId8"/>
    <p:sldLayoutId id="2147483656" r:id="rId9"/>
    <p:sldLayoutId id="2147483663" r:id="rId10"/>
    <p:sldLayoutId id="2147483653" r:id="rId11"/>
    <p:sldLayoutId id="2147483654" r:id="rId12"/>
    <p:sldLayoutId id="2147483655" r:id="rId13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0" t="14841" r="1246" b="23114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B21D453-9428-7744-80A5-A695BF0DBBB6}"/>
              </a:ext>
            </a:extLst>
          </p:cNvPr>
          <p:cNvSpPr/>
          <p:nvPr/>
        </p:nvSpPr>
        <p:spPr>
          <a:xfrm flipH="1">
            <a:off x="0" y="0"/>
            <a:ext cx="5217708" cy="5153787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2428"/>
              <a:gd name="connsiteY0" fmla="*/ 2277 h 10000"/>
              <a:gd name="connsiteX1" fmla="*/ 4428 w 12428"/>
              <a:gd name="connsiteY1" fmla="*/ 0 h 10000"/>
              <a:gd name="connsiteX2" fmla="*/ 12428 w 12428"/>
              <a:gd name="connsiteY2" fmla="*/ 0 h 10000"/>
              <a:gd name="connsiteX3" fmla="*/ 12428 w 12428"/>
              <a:gd name="connsiteY3" fmla="*/ 10000 h 10000"/>
              <a:gd name="connsiteX4" fmla="*/ 2428 w 12428"/>
              <a:gd name="connsiteY4" fmla="*/ 10000 h 10000"/>
              <a:gd name="connsiteX5" fmla="*/ 0 w 12428"/>
              <a:gd name="connsiteY5" fmla="*/ 2277 h 10000"/>
              <a:gd name="connsiteX0" fmla="*/ 0 w 12428"/>
              <a:gd name="connsiteY0" fmla="*/ 2277 h 10000"/>
              <a:gd name="connsiteX1" fmla="*/ 4428 w 12428"/>
              <a:gd name="connsiteY1" fmla="*/ 0 h 10000"/>
              <a:gd name="connsiteX2" fmla="*/ 12428 w 12428"/>
              <a:gd name="connsiteY2" fmla="*/ 0 h 10000"/>
              <a:gd name="connsiteX3" fmla="*/ 12428 w 12428"/>
              <a:gd name="connsiteY3" fmla="*/ 10000 h 10000"/>
              <a:gd name="connsiteX4" fmla="*/ 4717 w 12428"/>
              <a:gd name="connsiteY4" fmla="*/ 10000 h 10000"/>
              <a:gd name="connsiteX5" fmla="*/ 0 w 12428"/>
              <a:gd name="connsiteY5" fmla="*/ 2277 h 10000"/>
              <a:gd name="connsiteX0" fmla="*/ 0 w 11692"/>
              <a:gd name="connsiteY0" fmla="*/ 3423 h 10000"/>
              <a:gd name="connsiteX1" fmla="*/ 3692 w 11692"/>
              <a:gd name="connsiteY1" fmla="*/ 0 h 10000"/>
              <a:gd name="connsiteX2" fmla="*/ 11692 w 11692"/>
              <a:gd name="connsiteY2" fmla="*/ 0 h 10000"/>
              <a:gd name="connsiteX3" fmla="*/ 11692 w 11692"/>
              <a:gd name="connsiteY3" fmla="*/ 10000 h 10000"/>
              <a:gd name="connsiteX4" fmla="*/ 3981 w 11692"/>
              <a:gd name="connsiteY4" fmla="*/ 10000 h 10000"/>
              <a:gd name="connsiteX5" fmla="*/ 0 w 11692"/>
              <a:gd name="connsiteY5" fmla="*/ 3423 h 10000"/>
              <a:gd name="connsiteX0" fmla="*/ 0 w 11692"/>
              <a:gd name="connsiteY0" fmla="*/ 3423 h 10020"/>
              <a:gd name="connsiteX1" fmla="*/ 3692 w 11692"/>
              <a:gd name="connsiteY1" fmla="*/ 0 h 10020"/>
              <a:gd name="connsiteX2" fmla="*/ 11692 w 11692"/>
              <a:gd name="connsiteY2" fmla="*/ 0 h 10020"/>
              <a:gd name="connsiteX3" fmla="*/ 11692 w 11692"/>
              <a:gd name="connsiteY3" fmla="*/ 10000 h 10020"/>
              <a:gd name="connsiteX4" fmla="*/ 6429 w 11692"/>
              <a:gd name="connsiteY4" fmla="*/ 10020 h 10020"/>
              <a:gd name="connsiteX5" fmla="*/ 0 w 11692"/>
              <a:gd name="connsiteY5" fmla="*/ 3423 h 10020"/>
              <a:gd name="connsiteX0" fmla="*/ 0 w 9563"/>
              <a:gd name="connsiteY0" fmla="*/ 3818 h 10020"/>
              <a:gd name="connsiteX1" fmla="*/ 1563 w 9563"/>
              <a:gd name="connsiteY1" fmla="*/ 0 h 10020"/>
              <a:gd name="connsiteX2" fmla="*/ 9563 w 9563"/>
              <a:gd name="connsiteY2" fmla="*/ 0 h 10020"/>
              <a:gd name="connsiteX3" fmla="*/ 9563 w 9563"/>
              <a:gd name="connsiteY3" fmla="*/ 10000 h 10020"/>
              <a:gd name="connsiteX4" fmla="*/ 4300 w 9563"/>
              <a:gd name="connsiteY4" fmla="*/ 10020 h 10020"/>
              <a:gd name="connsiteX5" fmla="*/ 0 w 9563"/>
              <a:gd name="connsiteY5" fmla="*/ 3818 h 10020"/>
              <a:gd name="connsiteX0" fmla="*/ 0 w 11394"/>
              <a:gd name="connsiteY0" fmla="*/ 4934 h 10000"/>
              <a:gd name="connsiteX1" fmla="*/ 3028 w 11394"/>
              <a:gd name="connsiteY1" fmla="*/ 0 h 10000"/>
              <a:gd name="connsiteX2" fmla="*/ 11394 w 11394"/>
              <a:gd name="connsiteY2" fmla="*/ 0 h 10000"/>
              <a:gd name="connsiteX3" fmla="*/ 11394 w 11394"/>
              <a:gd name="connsiteY3" fmla="*/ 9980 h 10000"/>
              <a:gd name="connsiteX4" fmla="*/ 5890 w 11394"/>
              <a:gd name="connsiteY4" fmla="*/ 10000 h 10000"/>
              <a:gd name="connsiteX5" fmla="*/ 0 w 11394"/>
              <a:gd name="connsiteY5" fmla="*/ 4934 h 10000"/>
              <a:gd name="connsiteX0" fmla="*/ 0 w 11394"/>
              <a:gd name="connsiteY0" fmla="*/ 4934 h 10000"/>
              <a:gd name="connsiteX1" fmla="*/ 1738 w 11394"/>
              <a:gd name="connsiteY1" fmla="*/ 0 h 10000"/>
              <a:gd name="connsiteX2" fmla="*/ 11394 w 11394"/>
              <a:gd name="connsiteY2" fmla="*/ 0 h 10000"/>
              <a:gd name="connsiteX3" fmla="*/ 11394 w 11394"/>
              <a:gd name="connsiteY3" fmla="*/ 9980 h 10000"/>
              <a:gd name="connsiteX4" fmla="*/ 5890 w 11394"/>
              <a:gd name="connsiteY4" fmla="*/ 10000 h 10000"/>
              <a:gd name="connsiteX5" fmla="*/ 0 w 11394"/>
              <a:gd name="connsiteY5" fmla="*/ 4934 h 10000"/>
              <a:gd name="connsiteX0" fmla="*/ 0 w 10416"/>
              <a:gd name="connsiteY0" fmla="*/ 4954 h 10000"/>
              <a:gd name="connsiteX1" fmla="*/ 760 w 10416"/>
              <a:gd name="connsiteY1" fmla="*/ 0 h 10000"/>
              <a:gd name="connsiteX2" fmla="*/ 10416 w 10416"/>
              <a:gd name="connsiteY2" fmla="*/ 0 h 10000"/>
              <a:gd name="connsiteX3" fmla="*/ 10416 w 10416"/>
              <a:gd name="connsiteY3" fmla="*/ 9980 h 10000"/>
              <a:gd name="connsiteX4" fmla="*/ 4912 w 10416"/>
              <a:gd name="connsiteY4" fmla="*/ 10000 h 10000"/>
              <a:gd name="connsiteX5" fmla="*/ 0 w 10416"/>
              <a:gd name="connsiteY5" fmla="*/ 4954 h 10000"/>
              <a:gd name="connsiteX0" fmla="*/ 0 w 10687"/>
              <a:gd name="connsiteY0" fmla="*/ 4816 h 10000"/>
              <a:gd name="connsiteX1" fmla="*/ 1031 w 10687"/>
              <a:gd name="connsiteY1" fmla="*/ 0 h 10000"/>
              <a:gd name="connsiteX2" fmla="*/ 10687 w 10687"/>
              <a:gd name="connsiteY2" fmla="*/ 0 h 10000"/>
              <a:gd name="connsiteX3" fmla="*/ 10687 w 10687"/>
              <a:gd name="connsiteY3" fmla="*/ 9980 h 10000"/>
              <a:gd name="connsiteX4" fmla="*/ 5183 w 10687"/>
              <a:gd name="connsiteY4" fmla="*/ 10000 h 10000"/>
              <a:gd name="connsiteX5" fmla="*/ 0 w 10687"/>
              <a:gd name="connsiteY5" fmla="*/ 4816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87" h="10000">
                <a:moveTo>
                  <a:pt x="0" y="4816"/>
                </a:moveTo>
                <a:lnTo>
                  <a:pt x="1031" y="0"/>
                </a:lnTo>
                <a:lnTo>
                  <a:pt x="10687" y="0"/>
                </a:lnTo>
                <a:lnTo>
                  <a:pt x="10687" y="9980"/>
                </a:lnTo>
                <a:lnTo>
                  <a:pt x="5183" y="10000"/>
                </a:lnTo>
                <a:lnTo>
                  <a:pt x="0" y="4816"/>
                </a:lnTo>
                <a:close/>
              </a:path>
            </a:pathLst>
          </a:custGeom>
          <a:gradFill>
            <a:gsLst>
              <a:gs pos="0">
                <a:srgbClr val="FF6666"/>
              </a:gs>
              <a:gs pos="100000">
                <a:srgbClr val="FE9865"/>
              </a:gs>
            </a:gsLst>
            <a:lin ang="5400000" scaled="1"/>
          </a:gradFill>
          <a:ln>
            <a:noFill/>
          </a:ln>
          <a:effectLst>
            <a:outerShdw dist="76200" algn="l" rotWithShape="0">
              <a:schemeClr val="bg1"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304800" y="1238250"/>
            <a:ext cx="3352800" cy="14859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600"/>
              </a:lnSpc>
              <a:spcBef>
                <a:spcPts val="0"/>
              </a:spcBef>
            </a:pPr>
            <a:r>
              <a:rPr lang="en-US" sz="2800" spc="-50" dirty="0">
                <a:solidFill>
                  <a:schemeClr val="bg1"/>
                </a:solidFill>
                <a:latin typeface="Franklin Gothic Medium" panose="020B0603020102020204" pitchFamily="34" charset="0"/>
                <a:ea typeface="Franklin Gothic Book" charset="0"/>
                <a:cs typeface="Franklin Gothic Book" charset="0"/>
              </a:rPr>
              <a:t>TREATING PATIENTS WITH LUMBAR DEGENERATIVE DISC DISEASE (DDD)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961355"/>
            <a:ext cx="4572000" cy="717632"/>
          </a:xfrm>
        </p:spPr>
        <p:txBody>
          <a:bodyPr/>
          <a:lstStyle/>
          <a:p>
            <a:pPr algn="l">
              <a:lnSpc>
                <a:spcPts val="1800"/>
              </a:lnSpc>
            </a:pPr>
            <a:r>
              <a:rPr lang="en-US" sz="2100" spc="-38" dirty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Dr. _________________</a:t>
            </a:r>
          </a:p>
          <a:p>
            <a:pPr algn="l">
              <a:lnSpc>
                <a:spcPts val="1800"/>
              </a:lnSpc>
            </a:pPr>
            <a:r>
              <a:rPr lang="en-US" sz="1650" dirty="0">
                <a:solidFill>
                  <a:srgbClr val="E7E7E7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[Name of Practice]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4629150"/>
            <a:ext cx="117692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TG-186 rev 1 (09/2021)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0E595E2-9DC2-2643-A600-937043D5A58F}"/>
              </a:ext>
            </a:extLst>
          </p:cNvPr>
          <p:cNvGrpSpPr/>
          <p:nvPr/>
        </p:nvGrpSpPr>
        <p:grpSpPr>
          <a:xfrm>
            <a:off x="381000" y="696244"/>
            <a:ext cx="2971800" cy="199105"/>
            <a:chOff x="914400" y="677036"/>
            <a:chExt cx="3185160" cy="218314"/>
          </a:xfrm>
        </p:grpSpPr>
        <p:sp>
          <p:nvSpPr>
            <p:cNvPr id="17" name="Rectangle 16"/>
            <p:cNvSpPr/>
            <p:nvPr/>
          </p:nvSpPr>
          <p:spPr>
            <a:xfrm>
              <a:off x="914400" y="677036"/>
              <a:ext cx="2971800" cy="218314"/>
            </a:xfrm>
            <a:custGeom>
              <a:avLst/>
              <a:gdLst>
                <a:gd name="connsiteX0" fmla="*/ 0 w 2971800"/>
                <a:gd name="connsiteY0" fmla="*/ 0 h 294514"/>
                <a:gd name="connsiteX1" fmla="*/ 2971800 w 2971800"/>
                <a:gd name="connsiteY1" fmla="*/ 0 h 294514"/>
                <a:gd name="connsiteX2" fmla="*/ 2971800 w 2971800"/>
                <a:gd name="connsiteY2" fmla="*/ 294514 h 294514"/>
                <a:gd name="connsiteX3" fmla="*/ 0 w 2971800"/>
                <a:gd name="connsiteY3" fmla="*/ 294514 h 294514"/>
                <a:gd name="connsiteX4" fmla="*/ 0 w 2971800"/>
                <a:gd name="connsiteY4" fmla="*/ 0 h 294514"/>
                <a:gd name="connsiteX0" fmla="*/ 0 w 2971800"/>
                <a:gd name="connsiteY0" fmla="*/ 0 h 294514"/>
                <a:gd name="connsiteX1" fmla="*/ 2971800 w 2971800"/>
                <a:gd name="connsiteY1" fmla="*/ 0 h 294514"/>
                <a:gd name="connsiteX2" fmla="*/ 2809240 w 2971800"/>
                <a:gd name="connsiteY2" fmla="*/ 294514 h 294514"/>
                <a:gd name="connsiteX3" fmla="*/ 0 w 2971800"/>
                <a:gd name="connsiteY3" fmla="*/ 294514 h 294514"/>
                <a:gd name="connsiteX4" fmla="*/ 0 w 2971800"/>
                <a:gd name="connsiteY4" fmla="*/ 0 h 29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1800" h="294514">
                  <a:moveTo>
                    <a:pt x="0" y="0"/>
                  </a:moveTo>
                  <a:lnTo>
                    <a:pt x="2971800" y="0"/>
                  </a:lnTo>
                  <a:lnTo>
                    <a:pt x="2809240" y="294514"/>
                  </a:lnTo>
                  <a:lnTo>
                    <a:pt x="0" y="2945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Rectangle 16">
              <a:extLst>
                <a:ext uri="{FF2B5EF4-FFF2-40B4-BE49-F238E27FC236}">
                  <a16:creationId xmlns:a16="http://schemas.microsoft.com/office/drawing/2014/main" id="{2CB79B40-8484-254A-B431-AADDEBE1A9DB}"/>
                </a:ext>
              </a:extLst>
            </p:cNvPr>
            <p:cNvSpPr/>
            <p:nvPr/>
          </p:nvSpPr>
          <p:spPr>
            <a:xfrm>
              <a:off x="1127760" y="677036"/>
              <a:ext cx="2971800" cy="218314"/>
            </a:xfrm>
            <a:custGeom>
              <a:avLst/>
              <a:gdLst>
                <a:gd name="connsiteX0" fmla="*/ 0 w 2971800"/>
                <a:gd name="connsiteY0" fmla="*/ 0 h 294514"/>
                <a:gd name="connsiteX1" fmla="*/ 2971800 w 2971800"/>
                <a:gd name="connsiteY1" fmla="*/ 0 h 294514"/>
                <a:gd name="connsiteX2" fmla="*/ 2971800 w 2971800"/>
                <a:gd name="connsiteY2" fmla="*/ 294514 h 294514"/>
                <a:gd name="connsiteX3" fmla="*/ 0 w 2971800"/>
                <a:gd name="connsiteY3" fmla="*/ 294514 h 294514"/>
                <a:gd name="connsiteX4" fmla="*/ 0 w 2971800"/>
                <a:gd name="connsiteY4" fmla="*/ 0 h 294514"/>
                <a:gd name="connsiteX0" fmla="*/ 0 w 2971800"/>
                <a:gd name="connsiteY0" fmla="*/ 0 h 294514"/>
                <a:gd name="connsiteX1" fmla="*/ 2971800 w 2971800"/>
                <a:gd name="connsiteY1" fmla="*/ 0 h 294514"/>
                <a:gd name="connsiteX2" fmla="*/ 2809240 w 2971800"/>
                <a:gd name="connsiteY2" fmla="*/ 294514 h 294514"/>
                <a:gd name="connsiteX3" fmla="*/ 0 w 2971800"/>
                <a:gd name="connsiteY3" fmla="*/ 294514 h 294514"/>
                <a:gd name="connsiteX4" fmla="*/ 0 w 2971800"/>
                <a:gd name="connsiteY4" fmla="*/ 0 h 29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1800" h="294514">
                  <a:moveTo>
                    <a:pt x="0" y="0"/>
                  </a:moveTo>
                  <a:lnTo>
                    <a:pt x="2971800" y="0"/>
                  </a:lnTo>
                  <a:lnTo>
                    <a:pt x="2809240" y="294514"/>
                  </a:lnTo>
                  <a:lnTo>
                    <a:pt x="0" y="2945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066509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85750"/>
            <a:ext cx="5105400" cy="990602"/>
          </a:xfrm>
          <a:prstGeom prst="rect">
            <a:avLst/>
          </a:prstGeom>
        </p:spPr>
        <p:txBody>
          <a:bodyPr/>
          <a:lstStyle/>
          <a:p>
            <a:r>
              <a:rPr lang="en-US" spc="-50" dirty="0">
                <a:effectLst/>
              </a:rPr>
              <a:t>Surgical Intervention:</a:t>
            </a:r>
            <a:br>
              <a:rPr lang="en-US" spc="-50" dirty="0">
                <a:effectLst/>
              </a:rPr>
            </a:br>
            <a:r>
              <a:rPr lang="en-US" spc="-50" dirty="0">
                <a:effectLst/>
              </a:rPr>
              <a:t>Total Disc Replacement(TDR)</a:t>
            </a:r>
            <a:endParaRPr lang="en-US" sz="3000" spc="-50" dirty="0">
              <a:effectLst/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295505" y="1475457"/>
            <a:ext cx="4581296" cy="2772694"/>
          </a:xfrm>
          <a:prstGeom prst="rect">
            <a:avLst/>
          </a:prstGeom>
          <a:effectLst/>
        </p:spPr>
        <p:txBody>
          <a:bodyPr anchor="t"/>
          <a:lstStyle/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a:rPr>
              <a:t>Involves removing the patient’s diseased disc and inserting a device that enables motion at the treated level.</a:t>
            </a:r>
          </a:p>
          <a:p>
            <a:pPr>
              <a:spcAft>
                <a:spcPts val="600"/>
              </a:spcAft>
            </a:pPr>
            <a:r>
              <a:rPr lang="en-US" sz="1800" b="1" dirty="0">
                <a:latin typeface="Franklin Gothic Demi" panose="020B0603020102020204" pitchFamily="34" charset="0"/>
              </a:rPr>
              <a:t>Goals: </a:t>
            </a:r>
          </a:p>
          <a:p>
            <a:pPr marL="285750" indent="-285750">
              <a:lnSpc>
                <a:spcPts val="2000"/>
              </a:lnSpc>
              <a:spcAft>
                <a:spcPts val="600"/>
              </a:spcAft>
              <a:buClr>
                <a:srgbClr val="FF6666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Remove pain generator</a:t>
            </a:r>
          </a:p>
          <a:p>
            <a:pPr marL="285750" indent="-285750">
              <a:lnSpc>
                <a:spcPts val="2000"/>
              </a:lnSpc>
              <a:spcAft>
                <a:spcPts val="600"/>
              </a:spcAft>
              <a:buClr>
                <a:srgbClr val="FF6666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Neural decompression</a:t>
            </a:r>
          </a:p>
          <a:p>
            <a:pPr marL="285750" indent="-285750">
              <a:lnSpc>
                <a:spcPts val="2000"/>
              </a:lnSpc>
              <a:spcAft>
                <a:spcPts val="600"/>
              </a:spcAft>
              <a:buClr>
                <a:srgbClr val="FF6666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Restore disc height</a:t>
            </a:r>
          </a:p>
          <a:p>
            <a:pPr marL="285750" indent="-285750">
              <a:lnSpc>
                <a:spcPts val="2000"/>
              </a:lnSpc>
              <a:spcAft>
                <a:spcPts val="600"/>
              </a:spcAft>
              <a:buClr>
                <a:srgbClr val="FF6666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Stabilize motion segment</a:t>
            </a:r>
          </a:p>
          <a:p>
            <a:pPr marL="285750" indent="-285750">
              <a:lnSpc>
                <a:spcPts val="2000"/>
              </a:lnSpc>
              <a:spcAft>
                <a:spcPts val="600"/>
              </a:spcAft>
              <a:buClr>
                <a:srgbClr val="FF6666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Enable motion</a:t>
            </a:r>
          </a:p>
          <a:p>
            <a:pPr marL="285750" indent="-285750">
              <a:spcAft>
                <a:spcPts val="600"/>
              </a:spcAft>
              <a:buClr>
                <a:srgbClr val="FF6666"/>
              </a:buClr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F1F75C-6CD7-754E-94FB-26EECEA33D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6800" y="514350"/>
            <a:ext cx="4448434" cy="385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21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9F647532-C0B0-ED4F-B894-46F0E60AF3A8}"/>
              </a:ext>
            </a:extLst>
          </p:cNvPr>
          <p:cNvSpPr/>
          <p:nvPr/>
        </p:nvSpPr>
        <p:spPr>
          <a:xfrm flipH="1">
            <a:off x="3810000" y="-8753"/>
            <a:ext cx="3025346" cy="5156887"/>
          </a:xfrm>
          <a:custGeom>
            <a:avLst/>
            <a:gdLst>
              <a:gd name="connsiteX0" fmla="*/ 0 w 1474573"/>
              <a:gd name="connsiteY0" fmla="*/ 32952 h 5148649"/>
              <a:gd name="connsiteX1" fmla="*/ 0 w 1474573"/>
              <a:gd name="connsiteY1" fmla="*/ 5148649 h 5148649"/>
              <a:gd name="connsiteX2" fmla="*/ 123567 w 1474573"/>
              <a:gd name="connsiteY2" fmla="*/ 5148649 h 5148649"/>
              <a:gd name="connsiteX3" fmla="*/ 1474573 w 1474573"/>
              <a:gd name="connsiteY3" fmla="*/ 5148649 h 5148649"/>
              <a:gd name="connsiteX4" fmla="*/ 1474573 w 1474573"/>
              <a:gd name="connsiteY4" fmla="*/ 0 h 5148649"/>
              <a:gd name="connsiteX5" fmla="*/ 0 w 1474573"/>
              <a:gd name="connsiteY5" fmla="*/ 32952 h 5148649"/>
              <a:gd name="connsiteX0" fmla="*/ 0 w 1474573"/>
              <a:gd name="connsiteY0" fmla="*/ 16476 h 5148649"/>
              <a:gd name="connsiteX1" fmla="*/ 0 w 1474573"/>
              <a:gd name="connsiteY1" fmla="*/ 5148649 h 5148649"/>
              <a:gd name="connsiteX2" fmla="*/ 123567 w 1474573"/>
              <a:gd name="connsiteY2" fmla="*/ 5148649 h 5148649"/>
              <a:gd name="connsiteX3" fmla="*/ 1474573 w 1474573"/>
              <a:gd name="connsiteY3" fmla="*/ 5148649 h 5148649"/>
              <a:gd name="connsiteX4" fmla="*/ 1474573 w 1474573"/>
              <a:gd name="connsiteY4" fmla="*/ 0 h 5148649"/>
              <a:gd name="connsiteX5" fmla="*/ 0 w 1474573"/>
              <a:gd name="connsiteY5" fmla="*/ 16476 h 5148649"/>
              <a:gd name="connsiteX0" fmla="*/ 16154 w 1498965"/>
              <a:gd name="connsiteY0" fmla="*/ 16476 h 5165125"/>
              <a:gd name="connsiteX1" fmla="*/ 16154 w 1498965"/>
              <a:gd name="connsiteY1" fmla="*/ 5148649 h 5165125"/>
              <a:gd name="connsiteX2" fmla="*/ 139721 w 1498965"/>
              <a:gd name="connsiteY2" fmla="*/ 5148649 h 5165125"/>
              <a:gd name="connsiteX3" fmla="*/ 1498965 w 1498965"/>
              <a:gd name="connsiteY3" fmla="*/ 5165125 h 5165125"/>
              <a:gd name="connsiteX4" fmla="*/ 1490727 w 1498965"/>
              <a:gd name="connsiteY4" fmla="*/ 0 h 5165125"/>
              <a:gd name="connsiteX5" fmla="*/ 16154 w 1498965"/>
              <a:gd name="connsiteY5" fmla="*/ 16476 h 5165125"/>
              <a:gd name="connsiteX0" fmla="*/ 0 w 1482811"/>
              <a:gd name="connsiteY0" fmla="*/ 16476 h 5321643"/>
              <a:gd name="connsiteX1" fmla="*/ 0 w 1482811"/>
              <a:gd name="connsiteY1" fmla="*/ 5148649 h 5321643"/>
              <a:gd name="connsiteX2" fmla="*/ 403653 w 1482811"/>
              <a:gd name="connsiteY2" fmla="*/ 5321643 h 5321643"/>
              <a:gd name="connsiteX3" fmla="*/ 1482811 w 1482811"/>
              <a:gd name="connsiteY3" fmla="*/ 5165125 h 5321643"/>
              <a:gd name="connsiteX4" fmla="*/ 1474573 w 1482811"/>
              <a:gd name="connsiteY4" fmla="*/ 0 h 5321643"/>
              <a:gd name="connsiteX5" fmla="*/ 0 w 1482811"/>
              <a:gd name="connsiteY5" fmla="*/ 16476 h 5321643"/>
              <a:gd name="connsiteX0" fmla="*/ 0 w 1482811"/>
              <a:gd name="connsiteY0" fmla="*/ 16476 h 5800527"/>
              <a:gd name="connsiteX1" fmla="*/ 0 w 1482811"/>
              <a:gd name="connsiteY1" fmla="*/ 5148649 h 5800527"/>
              <a:gd name="connsiteX2" fmla="*/ 1482811 w 1482811"/>
              <a:gd name="connsiteY2" fmla="*/ 5165125 h 5800527"/>
              <a:gd name="connsiteX3" fmla="*/ 1474573 w 1482811"/>
              <a:gd name="connsiteY3" fmla="*/ 0 h 5800527"/>
              <a:gd name="connsiteX4" fmla="*/ 0 w 1482811"/>
              <a:gd name="connsiteY4" fmla="*/ 16476 h 5800527"/>
              <a:gd name="connsiteX0" fmla="*/ 0 w 1482811"/>
              <a:gd name="connsiteY0" fmla="*/ 16476 h 5544083"/>
              <a:gd name="connsiteX1" fmla="*/ 0 w 1482811"/>
              <a:gd name="connsiteY1" fmla="*/ 5148649 h 5544083"/>
              <a:gd name="connsiteX2" fmla="*/ 1482811 w 1482811"/>
              <a:gd name="connsiteY2" fmla="*/ 5165125 h 5544083"/>
              <a:gd name="connsiteX3" fmla="*/ 1474573 w 1482811"/>
              <a:gd name="connsiteY3" fmla="*/ 0 h 5544083"/>
              <a:gd name="connsiteX4" fmla="*/ 0 w 1482811"/>
              <a:gd name="connsiteY4" fmla="*/ 16476 h 5544083"/>
              <a:gd name="connsiteX0" fmla="*/ 0 w 1482811"/>
              <a:gd name="connsiteY0" fmla="*/ 16476 h 5165125"/>
              <a:gd name="connsiteX1" fmla="*/ 0 w 1482811"/>
              <a:gd name="connsiteY1" fmla="*/ 5148649 h 5165125"/>
              <a:gd name="connsiteX2" fmla="*/ 1482811 w 1482811"/>
              <a:gd name="connsiteY2" fmla="*/ 5165125 h 5165125"/>
              <a:gd name="connsiteX3" fmla="*/ 1474573 w 1482811"/>
              <a:gd name="connsiteY3" fmla="*/ 0 h 5165125"/>
              <a:gd name="connsiteX4" fmla="*/ 0 w 1482811"/>
              <a:gd name="connsiteY4" fmla="*/ 16476 h 5165125"/>
              <a:gd name="connsiteX0" fmla="*/ 8238 w 1482811"/>
              <a:gd name="connsiteY0" fmla="*/ 8238 h 5165125"/>
              <a:gd name="connsiteX1" fmla="*/ 0 w 1482811"/>
              <a:gd name="connsiteY1" fmla="*/ 5148649 h 5165125"/>
              <a:gd name="connsiteX2" fmla="*/ 1482811 w 1482811"/>
              <a:gd name="connsiteY2" fmla="*/ 5165125 h 5165125"/>
              <a:gd name="connsiteX3" fmla="*/ 1474573 w 1482811"/>
              <a:gd name="connsiteY3" fmla="*/ 0 h 5165125"/>
              <a:gd name="connsiteX4" fmla="*/ 8238 w 1482811"/>
              <a:gd name="connsiteY4" fmla="*/ 8238 h 5165125"/>
              <a:gd name="connsiteX0" fmla="*/ 8238 w 1493108"/>
              <a:gd name="connsiteY0" fmla="*/ 8238 h 5165125"/>
              <a:gd name="connsiteX1" fmla="*/ 0 w 1493108"/>
              <a:gd name="connsiteY1" fmla="*/ 5148649 h 5165125"/>
              <a:gd name="connsiteX2" fmla="*/ 1482811 w 1493108"/>
              <a:gd name="connsiteY2" fmla="*/ 5165125 h 5165125"/>
              <a:gd name="connsiteX3" fmla="*/ 1493108 w 1493108"/>
              <a:gd name="connsiteY3" fmla="*/ 2529531 h 5165125"/>
              <a:gd name="connsiteX4" fmla="*/ 1474573 w 1493108"/>
              <a:gd name="connsiteY4" fmla="*/ 0 h 5165125"/>
              <a:gd name="connsiteX5" fmla="*/ 8238 w 1493108"/>
              <a:gd name="connsiteY5" fmla="*/ 8238 h 5165125"/>
              <a:gd name="connsiteX0" fmla="*/ 8238 w 1732005"/>
              <a:gd name="connsiteY0" fmla="*/ 8238 h 5165125"/>
              <a:gd name="connsiteX1" fmla="*/ 0 w 1732005"/>
              <a:gd name="connsiteY1" fmla="*/ 5148649 h 5165125"/>
              <a:gd name="connsiteX2" fmla="*/ 1482811 w 1732005"/>
              <a:gd name="connsiteY2" fmla="*/ 5165125 h 5165125"/>
              <a:gd name="connsiteX3" fmla="*/ 1732005 w 1732005"/>
              <a:gd name="connsiteY3" fmla="*/ 2521293 h 5165125"/>
              <a:gd name="connsiteX4" fmla="*/ 1474573 w 1732005"/>
              <a:gd name="connsiteY4" fmla="*/ 0 h 5165125"/>
              <a:gd name="connsiteX5" fmla="*/ 8238 w 1732005"/>
              <a:gd name="connsiteY5" fmla="*/ 8238 h 5165125"/>
              <a:gd name="connsiteX0" fmla="*/ 8238 w 1732005"/>
              <a:gd name="connsiteY0" fmla="*/ 8238 h 5165125"/>
              <a:gd name="connsiteX1" fmla="*/ 0 w 1732005"/>
              <a:gd name="connsiteY1" fmla="*/ 5148649 h 5165125"/>
              <a:gd name="connsiteX2" fmla="*/ 1482811 w 1732005"/>
              <a:gd name="connsiteY2" fmla="*/ 5165125 h 5165125"/>
              <a:gd name="connsiteX3" fmla="*/ 1732005 w 1732005"/>
              <a:gd name="connsiteY3" fmla="*/ 2521293 h 5165125"/>
              <a:gd name="connsiteX4" fmla="*/ 1474573 w 1732005"/>
              <a:gd name="connsiteY4" fmla="*/ 0 h 5165125"/>
              <a:gd name="connsiteX5" fmla="*/ 8238 w 1732005"/>
              <a:gd name="connsiteY5" fmla="*/ 8238 h 5165125"/>
              <a:gd name="connsiteX0" fmla="*/ 8238 w 1732005"/>
              <a:gd name="connsiteY0" fmla="*/ 8238 h 5165125"/>
              <a:gd name="connsiteX1" fmla="*/ 0 w 1732005"/>
              <a:gd name="connsiteY1" fmla="*/ 5148649 h 5165125"/>
              <a:gd name="connsiteX2" fmla="*/ 1482811 w 1732005"/>
              <a:gd name="connsiteY2" fmla="*/ 5165125 h 5165125"/>
              <a:gd name="connsiteX3" fmla="*/ 1732005 w 1732005"/>
              <a:gd name="connsiteY3" fmla="*/ 2521293 h 5165125"/>
              <a:gd name="connsiteX4" fmla="*/ 1474573 w 1732005"/>
              <a:gd name="connsiteY4" fmla="*/ 0 h 5165125"/>
              <a:gd name="connsiteX5" fmla="*/ 8238 w 1732005"/>
              <a:gd name="connsiteY5" fmla="*/ 8238 h 5165125"/>
              <a:gd name="connsiteX0" fmla="*/ 8238 w 1732005"/>
              <a:gd name="connsiteY0" fmla="*/ 8238 h 5156887"/>
              <a:gd name="connsiteX1" fmla="*/ 0 w 1732005"/>
              <a:gd name="connsiteY1" fmla="*/ 5148649 h 5156887"/>
              <a:gd name="connsiteX2" fmla="*/ 1475280 w 1732005"/>
              <a:gd name="connsiteY2" fmla="*/ 5156887 h 5156887"/>
              <a:gd name="connsiteX3" fmla="*/ 1732005 w 1732005"/>
              <a:gd name="connsiteY3" fmla="*/ 2521293 h 5156887"/>
              <a:gd name="connsiteX4" fmla="*/ 1474573 w 1732005"/>
              <a:gd name="connsiteY4" fmla="*/ 0 h 5156887"/>
              <a:gd name="connsiteX5" fmla="*/ 8238 w 1732005"/>
              <a:gd name="connsiteY5" fmla="*/ 8238 h 5156887"/>
              <a:gd name="connsiteX0" fmla="*/ 0 w 1735404"/>
              <a:gd name="connsiteY0" fmla="*/ 8238 h 5156887"/>
              <a:gd name="connsiteX1" fmla="*/ 3399 w 1735404"/>
              <a:gd name="connsiteY1" fmla="*/ 5148649 h 5156887"/>
              <a:gd name="connsiteX2" fmla="*/ 1478679 w 1735404"/>
              <a:gd name="connsiteY2" fmla="*/ 5156887 h 5156887"/>
              <a:gd name="connsiteX3" fmla="*/ 1735404 w 1735404"/>
              <a:gd name="connsiteY3" fmla="*/ 2521293 h 5156887"/>
              <a:gd name="connsiteX4" fmla="*/ 1477972 w 1735404"/>
              <a:gd name="connsiteY4" fmla="*/ 0 h 5156887"/>
              <a:gd name="connsiteX5" fmla="*/ 0 w 1735404"/>
              <a:gd name="connsiteY5" fmla="*/ 8238 h 5156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5404" h="5156887">
                <a:moveTo>
                  <a:pt x="0" y="8238"/>
                </a:moveTo>
                <a:lnTo>
                  <a:pt x="3399" y="5148649"/>
                </a:lnTo>
                <a:lnTo>
                  <a:pt x="1478679" y="5156887"/>
                </a:lnTo>
                <a:lnTo>
                  <a:pt x="1735404" y="2521293"/>
                </a:lnTo>
                <a:lnTo>
                  <a:pt x="1477972" y="0"/>
                </a:lnTo>
                <a:lnTo>
                  <a:pt x="0" y="8238"/>
                </a:lnTo>
                <a:close/>
              </a:path>
            </a:pathLst>
          </a:custGeom>
          <a:blipFill dpi="0" rotWithShape="0">
            <a:blip r:embed="rId2"/>
            <a:srcRect/>
            <a:stretch>
              <a:fillRect l="-43567" r="-84709"/>
            </a:stretch>
          </a:blipFill>
          <a:ln>
            <a:noFill/>
          </a:ln>
          <a:effectLst>
            <a:outerShdw dist="101600" dir="10800000" algn="r" rotWithShape="0">
              <a:schemeClr val="bg1">
                <a:alpha val="4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82146" y="320703"/>
            <a:ext cx="3604054" cy="990602"/>
          </a:xfrm>
        </p:spPr>
        <p:txBody>
          <a:bodyPr anchor="t"/>
          <a:lstStyle/>
          <a:p>
            <a:r>
              <a:rPr lang="en-US" spc="-50" dirty="0">
                <a:effectLst/>
              </a:rPr>
              <a:t>Surgical Intervention: Fusion</a:t>
            </a:r>
            <a:endParaRPr lang="en-US" sz="3000" spc="-50" dirty="0">
              <a:effectLst/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04800" y="1226296"/>
            <a:ext cx="3428999" cy="2717054"/>
          </a:xfrm>
          <a:prstGeom prst="rect">
            <a:avLst/>
          </a:prstGeom>
          <a:effectLst/>
        </p:spPr>
        <p:txBody>
          <a:bodyPr anchor="t"/>
          <a:lstStyle>
            <a:defPPr>
              <a:defRPr lang="en-US"/>
            </a:defPPr>
            <a:lvl1pPr indent="0" defTabSz="685800">
              <a:lnSpc>
                <a:spcPts val="2200"/>
              </a:lnSpc>
              <a:spcBef>
                <a:spcPts val="0"/>
              </a:spcBef>
              <a:spcAft>
                <a:spcPts val="1800"/>
              </a:spcAft>
              <a:buClr>
                <a:srgbClr val="0086F0"/>
              </a:buClr>
              <a:buSzPct val="115000"/>
              <a:buFontTx/>
              <a:buNone/>
              <a:defRPr b="0" i="0" spc="-75" baseline="0">
                <a:solidFill>
                  <a:srgbClr val="E7E7E7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557213" indent="-214313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charset="0"/>
              <a:buChar char="•"/>
              <a:defRPr sz="2100"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857250" indent="-171450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75000"/>
              <a:buFont typeface=".LucidaGrandeUI" charset="0"/>
              <a:buChar char="○"/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200150" indent="-171450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Font typeface="Arial" charset="0"/>
              <a:buChar char="•"/>
              <a:defRPr sz="1500"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 marL="1543050" indent="-171450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500"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18859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6pPr>
            <a:lvl7pPr marL="22288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7pPr>
            <a:lvl8pPr marL="25717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8pPr>
            <a:lvl9pPr marL="29146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pPr>
              <a:lnSpc>
                <a:spcPts val="2000"/>
              </a:lnSpc>
              <a:spcAft>
                <a:spcPts val="300"/>
              </a:spcAft>
            </a:pPr>
            <a:r>
              <a:rPr lang="en-US" dirty="0">
                <a:solidFill>
                  <a:schemeClr val="bg1"/>
                </a:solidFill>
              </a:rPr>
              <a:t>Involves removing the patient’s diseased disc and inserting a device that allows bone to grow between the vertebrae. The bone growth fuses the vertebrae together—providing stability by eliminating motion.</a:t>
            </a:r>
            <a:endParaRPr lang="en-US" baseline="300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  <a:spcAft>
                <a:spcPts val="300"/>
              </a:spcAft>
            </a:pPr>
            <a:endParaRPr lang="en-US" baseline="300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  <a:spcAft>
                <a:spcPts val="300"/>
              </a:spcAft>
            </a:pPr>
            <a:r>
              <a:rPr lang="en-US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Goals: </a:t>
            </a:r>
          </a:p>
          <a:p>
            <a:pPr marL="285750" indent="-285750">
              <a:lnSpc>
                <a:spcPts val="2000"/>
              </a:lnSpc>
              <a:spcAft>
                <a:spcPts val="300"/>
              </a:spcAft>
              <a:buClr>
                <a:srgbClr val="32339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Remove pain generator</a:t>
            </a:r>
          </a:p>
          <a:p>
            <a:pPr marL="285750" indent="-285750">
              <a:lnSpc>
                <a:spcPts val="2000"/>
              </a:lnSpc>
              <a:spcAft>
                <a:spcPts val="300"/>
              </a:spcAft>
              <a:buClr>
                <a:srgbClr val="32339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Neural decompression</a:t>
            </a:r>
          </a:p>
          <a:p>
            <a:pPr marL="285750" indent="-285750">
              <a:lnSpc>
                <a:spcPts val="2000"/>
              </a:lnSpc>
              <a:spcAft>
                <a:spcPts val="300"/>
              </a:spcAft>
              <a:buClr>
                <a:srgbClr val="32339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Restore disc height</a:t>
            </a:r>
          </a:p>
          <a:p>
            <a:pPr marL="285750" indent="-285750">
              <a:lnSpc>
                <a:spcPts val="2000"/>
              </a:lnSpc>
              <a:spcAft>
                <a:spcPts val="300"/>
              </a:spcAft>
              <a:buClr>
                <a:srgbClr val="32339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Immobilize motion segment</a:t>
            </a:r>
          </a:p>
          <a:p>
            <a:pPr marL="285750" indent="-285750">
              <a:lnSpc>
                <a:spcPts val="2000"/>
              </a:lnSpc>
              <a:spcAft>
                <a:spcPts val="300"/>
              </a:spcAft>
              <a:buClr>
                <a:srgbClr val="323399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0BFCCE8-CC5E-3540-940B-92ACB3BBD5C5}"/>
              </a:ext>
            </a:extLst>
          </p:cNvPr>
          <p:cNvSpPr txBox="1">
            <a:spLocks/>
          </p:cNvSpPr>
          <p:nvPr/>
        </p:nvSpPr>
        <p:spPr>
          <a:xfrm>
            <a:off x="7467600" y="2261800"/>
            <a:ext cx="1447800" cy="2062550"/>
          </a:xfrm>
          <a:prstGeom prst="rect">
            <a:avLst/>
          </a:prstGeom>
          <a:effectLst/>
        </p:spPr>
        <p:txBody>
          <a:bodyPr anchor="ctr"/>
          <a:lstStyle>
            <a:defPPr>
              <a:defRPr lang="en-US"/>
            </a:defPPr>
            <a:lvl1pPr indent="0" defTabSz="685800">
              <a:lnSpc>
                <a:spcPts val="2200"/>
              </a:lnSpc>
              <a:spcBef>
                <a:spcPts val="0"/>
              </a:spcBef>
              <a:spcAft>
                <a:spcPts val="1800"/>
              </a:spcAft>
              <a:buClr>
                <a:srgbClr val="0086F0"/>
              </a:buClr>
              <a:buSzPct val="115000"/>
              <a:buFontTx/>
              <a:buNone/>
              <a:defRPr b="0" i="0" spc="-75" baseline="0">
                <a:solidFill>
                  <a:srgbClr val="E7E7E7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557213" indent="-214313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charset="0"/>
              <a:buChar char="•"/>
              <a:defRPr sz="2100"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857250" indent="-171450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75000"/>
              <a:buFont typeface=".LucidaGrandeUI" charset="0"/>
              <a:buChar char="○"/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200150" indent="-171450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Font typeface="Arial" charset="0"/>
              <a:buChar char="•"/>
              <a:defRPr sz="1500"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 marL="1543050" indent="-171450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500"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18859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6pPr>
            <a:lvl7pPr marL="22288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7pPr>
            <a:lvl8pPr marL="25717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8pPr>
            <a:lvl9pPr marL="29146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pPr>
              <a:lnSpc>
                <a:spcPts val="2000"/>
              </a:lnSpc>
              <a:spcAft>
                <a:spcPts val="300"/>
              </a:spcAft>
            </a:pPr>
            <a:r>
              <a:rPr lang="en-US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Examples:</a:t>
            </a:r>
          </a:p>
          <a:p>
            <a:pPr marL="285750" indent="-285750">
              <a:lnSpc>
                <a:spcPts val="2000"/>
              </a:lnSpc>
              <a:spcAft>
                <a:spcPts val="300"/>
              </a:spcAft>
              <a:buClr>
                <a:srgbClr val="32339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TLIF</a:t>
            </a:r>
          </a:p>
          <a:p>
            <a:pPr marL="285750" indent="-285750">
              <a:lnSpc>
                <a:spcPts val="2000"/>
              </a:lnSpc>
              <a:spcAft>
                <a:spcPts val="300"/>
              </a:spcAft>
              <a:buClr>
                <a:srgbClr val="32339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PLIF</a:t>
            </a:r>
          </a:p>
          <a:p>
            <a:pPr marL="285750" indent="-285750">
              <a:lnSpc>
                <a:spcPts val="2000"/>
              </a:lnSpc>
              <a:spcAft>
                <a:spcPts val="300"/>
              </a:spcAft>
              <a:buClr>
                <a:srgbClr val="32339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LLIF</a:t>
            </a:r>
          </a:p>
          <a:p>
            <a:pPr marL="285750" indent="-285750">
              <a:lnSpc>
                <a:spcPts val="2000"/>
              </a:lnSpc>
              <a:spcAft>
                <a:spcPts val="300"/>
              </a:spcAft>
              <a:buClr>
                <a:srgbClr val="32339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ALIF</a:t>
            </a:r>
          </a:p>
          <a:p>
            <a:pPr marL="285750" indent="-285750">
              <a:lnSpc>
                <a:spcPts val="2000"/>
              </a:lnSpc>
              <a:spcAft>
                <a:spcPts val="300"/>
              </a:spcAft>
              <a:buClr>
                <a:srgbClr val="32339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OLIF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742AA2-9CF4-5440-BA6F-A6477541E6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" r="5190" b="2222"/>
          <a:stretch/>
        </p:blipFill>
        <p:spPr>
          <a:xfrm>
            <a:off x="7045353" y="285750"/>
            <a:ext cx="1946247" cy="1946247"/>
          </a:xfrm>
          <a:prstGeom prst="ellipse">
            <a:avLst/>
          </a:prstGeom>
          <a:ln w="31750">
            <a:solidFill>
              <a:schemeClr val="bg1">
                <a:alpha val="50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368676-DC67-8546-AE0B-23B10E5BEE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3" t="44371" r="40954" b="22042"/>
          <a:stretch/>
        </p:blipFill>
        <p:spPr>
          <a:xfrm>
            <a:off x="3480486" y="2266950"/>
            <a:ext cx="1371600" cy="1371600"/>
          </a:xfrm>
          <a:prstGeom prst="ellipse">
            <a:avLst/>
          </a:prstGeom>
          <a:ln w="31750">
            <a:solidFill>
              <a:schemeClr val="bg1">
                <a:alpha val="50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CE04A7-1C20-0D42-8E70-921BACDC70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7" t="39342" r="28819" b="25102"/>
          <a:stretch/>
        </p:blipFill>
        <p:spPr>
          <a:xfrm flipH="1">
            <a:off x="3505200" y="3477343"/>
            <a:ext cx="1371600" cy="1371600"/>
          </a:xfrm>
          <a:prstGeom prst="ellipse">
            <a:avLst/>
          </a:prstGeom>
          <a:ln w="31750">
            <a:solidFill>
              <a:schemeClr val="bg1">
                <a:alpha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79585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27FAD54-315B-024D-A8FC-8D56C89BB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2008"/>
            <a:ext cx="3733800" cy="990602"/>
          </a:xfrm>
        </p:spPr>
        <p:txBody>
          <a:bodyPr anchor="t"/>
          <a:lstStyle/>
          <a:p>
            <a:r>
              <a:rPr lang="en-US" spc="-50" dirty="0">
                <a:effectLst/>
              </a:rPr>
              <a:t>Surgical Intervention: Fusion</a:t>
            </a:r>
            <a:endParaRPr lang="en-US" sz="3000" spc="-50" dirty="0">
              <a:effectLst/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B0776D3-5AE1-464F-AD30-A70609D02DE4}"/>
              </a:ext>
            </a:extLst>
          </p:cNvPr>
          <p:cNvSpPr txBox="1">
            <a:spLocks/>
          </p:cNvSpPr>
          <p:nvPr/>
        </p:nvSpPr>
        <p:spPr>
          <a:xfrm>
            <a:off x="304800" y="1428750"/>
            <a:ext cx="5105400" cy="2717054"/>
          </a:xfrm>
          <a:prstGeom prst="rect">
            <a:avLst/>
          </a:prstGeom>
          <a:effectLst/>
        </p:spPr>
        <p:txBody>
          <a:bodyPr anchor="t"/>
          <a:lstStyle>
            <a:defPPr>
              <a:defRPr lang="en-US"/>
            </a:defPPr>
            <a:lvl1pPr indent="0" defTabSz="685800">
              <a:lnSpc>
                <a:spcPts val="2200"/>
              </a:lnSpc>
              <a:spcBef>
                <a:spcPts val="0"/>
              </a:spcBef>
              <a:spcAft>
                <a:spcPts val="1800"/>
              </a:spcAft>
              <a:buClr>
                <a:srgbClr val="0086F0"/>
              </a:buClr>
              <a:buSzPct val="115000"/>
              <a:buFontTx/>
              <a:buNone/>
              <a:defRPr b="0" i="0" spc="-75" baseline="0">
                <a:solidFill>
                  <a:srgbClr val="E7E7E7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557213" indent="-214313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charset="0"/>
              <a:buChar char="•"/>
              <a:defRPr sz="2100"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857250" indent="-171450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75000"/>
              <a:buFont typeface=".LucidaGrandeUI" charset="0"/>
              <a:buChar char="○"/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200150" indent="-171450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Font typeface="Arial" charset="0"/>
              <a:buChar char="•"/>
              <a:defRPr sz="1500"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 marL="1543050" indent="-171450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500"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18859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6pPr>
            <a:lvl7pPr marL="22288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7pPr>
            <a:lvl8pPr marL="25717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8pPr>
            <a:lvl9pPr marL="29146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pPr>
              <a:lnSpc>
                <a:spcPts val="2000"/>
              </a:lnSpc>
              <a:spcAft>
                <a:spcPts val="300"/>
              </a:spcAft>
            </a:pPr>
            <a:r>
              <a:rPr lang="en-US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Treatment Options: </a:t>
            </a:r>
          </a:p>
          <a:p>
            <a:pPr marL="285750" indent="-285750">
              <a:lnSpc>
                <a:spcPts val="2000"/>
              </a:lnSpc>
              <a:spcAft>
                <a:spcPts val="300"/>
              </a:spcAft>
              <a:buClr>
                <a:srgbClr val="FF666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Anterior Approach</a:t>
            </a:r>
          </a:p>
          <a:p>
            <a:pPr marL="842963" lvl="1" indent="-285750">
              <a:lnSpc>
                <a:spcPts val="2000"/>
              </a:lnSpc>
              <a:buClr>
                <a:srgbClr val="FF6666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Anterior Lumbar Interbody Fusion (ALIF)</a:t>
            </a:r>
          </a:p>
          <a:p>
            <a:pPr marL="842963" lvl="1" indent="-285750">
              <a:lnSpc>
                <a:spcPts val="2000"/>
              </a:lnSpc>
              <a:buClr>
                <a:srgbClr val="FF6666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Oblique Lumbar Interbody Fusion (OLIF)</a:t>
            </a:r>
          </a:p>
          <a:p>
            <a:pPr marL="285750" indent="-285750">
              <a:lnSpc>
                <a:spcPts val="2000"/>
              </a:lnSpc>
              <a:spcAft>
                <a:spcPts val="300"/>
              </a:spcAft>
              <a:buClr>
                <a:srgbClr val="FF666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Lateral Approach</a:t>
            </a:r>
          </a:p>
          <a:p>
            <a:pPr marL="842963" lvl="1" indent="-285750">
              <a:lnSpc>
                <a:spcPts val="2000"/>
              </a:lnSpc>
              <a:buClr>
                <a:srgbClr val="FF6666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Lateral Lumbar Interbody Fusion (LLIF)</a:t>
            </a:r>
          </a:p>
          <a:p>
            <a:pPr marL="285750" indent="-285750">
              <a:lnSpc>
                <a:spcPts val="2000"/>
              </a:lnSpc>
              <a:spcAft>
                <a:spcPts val="300"/>
              </a:spcAft>
              <a:buClr>
                <a:srgbClr val="FF666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Posterior Approach</a:t>
            </a:r>
          </a:p>
          <a:p>
            <a:pPr marL="842963" lvl="1" indent="-285750">
              <a:lnSpc>
                <a:spcPts val="2000"/>
              </a:lnSpc>
              <a:buClr>
                <a:srgbClr val="FF6666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Transforaminal Lumbar Interbody Fusion (TLIF)</a:t>
            </a:r>
          </a:p>
          <a:p>
            <a:pPr marL="842963" lvl="1" indent="-285750">
              <a:lnSpc>
                <a:spcPts val="2000"/>
              </a:lnSpc>
              <a:buClr>
                <a:srgbClr val="FF6666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Posterior Lumbar Interbody Fusion (PLIF)</a:t>
            </a:r>
          </a:p>
          <a:p>
            <a:pPr marL="285750" indent="-285750">
              <a:lnSpc>
                <a:spcPts val="2000"/>
              </a:lnSpc>
              <a:spcAft>
                <a:spcPts val="300"/>
              </a:spcAft>
              <a:buClr>
                <a:srgbClr val="323399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A7EE62-D58D-884A-8D0C-4C5F4614B4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" r="43084" b="-3959"/>
          <a:stretch/>
        </p:blipFill>
        <p:spPr>
          <a:xfrm>
            <a:off x="5791200" y="213154"/>
            <a:ext cx="2232454" cy="2232454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bg1">
                <a:alpha val="50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06D519-FC88-B844-BE5E-698D7E7168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0" t="26444" r="27536" b="33884"/>
          <a:stretch/>
        </p:blipFill>
        <p:spPr>
          <a:xfrm>
            <a:off x="5791200" y="2625296"/>
            <a:ext cx="2232454" cy="2232454"/>
          </a:xfrm>
          <a:prstGeom prst="ellipse">
            <a:avLst/>
          </a:prstGeom>
          <a:ln w="31750">
            <a:solidFill>
              <a:schemeClr val="bg1">
                <a:alpha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15972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9" r="9288" b="1679"/>
          <a:stretch/>
        </p:blipFill>
        <p:spPr bwMode="auto">
          <a:xfrm flipH="1">
            <a:off x="719413" y="216390"/>
            <a:ext cx="2190473" cy="2237750"/>
          </a:xfrm>
          <a:prstGeom prst="ellipse">
            <a:avLst/>
          </a:prstGeom>
          <a:noFill/>
          <a:ln w="31750">
            <a:solidFill>
              <a:schemeClr val="bg1">
                <a:alpha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7B8F23F-E279-8F4B-B0DC-1C20ABC87CDE}"/>
              </a:ext>
            </a:extLst>
          </p:cNvPr>
          <p:cNvSpPr txBox="1">
            <a:spLocks/>
          </p:cNvSpPr>
          <p:nvPr/>
        </p:nvSpPr>
        <p:spPr>
          <a:xfrm>
            <a:off x="3441114" y="312008"/>
            <a:ext cx="5493223" cy="990602"/>
          </a:xfrm>
          <a:prstGeom prst="rect">
            <a:avLst/>
          </a:prstGeom>
        </p:spPr>
        <p:txBody>
          <a:bodyPr anchor="t" anchorCtr="0"/>
          <a:lstStyle>
            <a:lvl1pPr algn="l" defTabSz="6858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000" b="0" i="0" kern="1200" spc="-38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 spc="-50" dirty="0">
                <a:effectLst/>
              </a:rPr>
              <a:t>Advancements in Instrumented Surgery (Surgical Interventions)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CE2F6DA-2ED4-2F41-8541-B8C85C1AB1F4}"/>
              </a:ext>
            </a:extLst>
          </p:cNvPr>
          <p:cNvSpPr txBox="1">
            <a:spLocks/>
          </p:cNvSpPr>
          <p:nvPr/>
        </p:nvSpPr>
        <p:spPr>
          <a:xfrm>
            <a:off x="3429000" y="1352550"/>
            <a:ext cx="5334000" cy="3098054"/>
          </a:xfrm>
          <a:prstGeom prst="rect">
            <a:avLst/>
          </a:prstGeom>
          <a:effectLst/>
        </p:spPr>
        <p:txBody>
          <a:bodyPr anchor="t"/>
          <a:lstStyle>
            <a:defPPr>
              <a:defRPr lang="en-US"/>
            </a:defPPr>
            <a:lvl1pPr indent="0" defTabSz="685800">
              <a:lnSpc>
                <a:spcPts val="2200"/>
              </a:lnSpc>
              <a:spcBef>
                <a:spcPts val="0"/>
              </a:spcBef>
              <a:spcAft>
                <a:spcPts val="1800"/>
              </a:spcAft>
              <a:buClr>
                <a:srgbClr val="0086F0"/>
              </a:buClr>
              <a:buSzPct val="115000"/>
              <a:buFontTx/>
              <a:buNone/>
              <a:defRPr b="0" i="0" spc="-75" baseline="0">
                <a:solidFill>
                  <a:srgbClr val="E7E7E7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557213" indent="-214313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charset="0"/>
              <a:buChar char="•"/>
              <a:defRPr sz="2100"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857250" indent="-171450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75000"/>
              <a:buFont typeface=".LucidaGrandeUI" charset="0"/>
              <a:buChar char="○"/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200150" indent="-171450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Font typeface="Arial" charset="0"/>
              <a:buChar char="•"/>
              <a:defRPr sz="1500"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 marL="1543050" indent="-171450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500"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18859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6pPr>
            <a:lvl7pPr marL="22288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7pPr>
            <a:lvl8pPr marL="25717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8pPr>
            <a:lvl9pPr marL="29146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pPr>
              <a:lnSpc>
                <a:spcPts val="2000"/>
              </a:lnSpc>
              <a:spcAft>
                <a:spcPts val="300"/>
              </a:spcAft>
            </a:pPr>
            <a:r>
              <a:rPr lang="en-US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Total Disc Replacement (TDR) </a:t>
            </a:r>
          </a:p>
          <a:p>
            <a:pPr marL="285750" indent="-285750">
              <a:lnSpc>
                <a:spcPts val="2000"/>
              </a:lnSpc>
              <a:spcAft>
                <a:spcPts val="300"/>
              </a:spcAft>
              <a:buClr>
                <a:srgbClr val="32339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Device that restores height, enables motion, restores balance and provides stability to the lumbar spine</a:t>
            </a:r>
          </a:p>
          <a:p>
            <a:pPr marL="285750" indent="-285750">
              <a:lnSpc>
                <a:spcPts val="2000"/>
              </a:lnSpc>
              <a:spcAft>
                <a:spcPts val="300"/>
              </a:spcAft>
              <a:buClr>
                <a:srgbClr val="32339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Does not limit motion between vertebrae</a:t>
            </a:r>
          </a:p>
          <a:p>
            <a:pPr marL="285750" indent="-285750">
              <a:lnSpc>
                <a:spcPts val="2000"/>
              </a:lnSpc>
              <a:buClr>
                <a:srgbClr val="32339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Does not prevent utilization of fusion at a later date</a:t>
            </a:r>
          </a:p>
          <a:p>
            <a:pPr>
              <a:lnSpc>
                <a:spcPts val="2000"/>
              </a:lnSpc>
              <a:spcAft>
                <a:spcPts val="300"/>
              </a:spcAft>
            </a:pPr>
            <a:r>
              <a:rPr lang="en-US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Stand-Alone Anterior Lumbar Interbody Fusion (STALIF)</a:t>
            </a:r>
          </a:p>
          <a:p>
            <a:pPr marL="285750" indent="-285750">
              <a:lnSpc>
                <a:spcPts val="2000"/>
              </a:lnSpc>
              <a:spcAft>
                <a:spcPts val="300"/>
              </a:spcAft>
              <a:buClr>
                <a:srgbClr val="32339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Device is implanted through a less invasive single incision to provide support for an anterior column fusion</a:t>
            </a:r>
          </a:p>
          <a:p>
            <a:pPr marL="285750" indent="-285750">
              <a:lnSpc>
                <a:spcPts val="2000"/>
              </a:lnSpc>
              <a:spcAft>
                <a:spcPts val="300"/>
              </a:spcAft>
              <a:buClr>
                <a:srgbClr val="32339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Enables the surgeon to restore disc height and correct sagittal alignment and lumbar lordosis without the need for more invasive fixation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D5F848-3D2C-CF4B-B473-C09FC36371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" t="19536" r="24732" b="29081"/>
          <a:stretch/>
        </p:blipFill>
        <p:spPr>
          <a:xfrm flipH="1">
            <a:off x="685800" y="2696199"/>
            <a:ext cx="2237751" cy="2237751"/>
          </a:xfrm>
          <a:prstGeom prst="ellipse">
            <a:avLst/>
          </a:prstGeom>
          <a:ln w="31750">
            <a:solidFill>
              <a:schemeClr val="bg1">
                <a:alpha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9679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27FAD54-315B-024D-A8FC-8D56C89BB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39695"/>
            <a:ext cx="5029200" cy="990602"/>
          </a:xfrm>
        </p:spPr>
        <p:txBody>
          <a:bodyPr anchor="t"/>
          <a:lstStyle/>
          <a:p>
            <a:r>
              <a:rPr lang="en-US" spc="-50" dirty="0">
                <a:effectLst/>
              </a:rPr>
              <a:t>Surgical Intervention Advancements: TDR Benefits</a:t>
            </a:r>
            <a:endParaRPr lang="en-US" sz="3000" spc="-50" dirty="0">
              <a:effectLst/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14E145-8FD7-754F-9FF1-9181C4DD5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505" y="1633062"/>
            <a:ext cx="4581296" cy="2772694"/>
          </a:xfrm>
          <a:prstGeom prst="rect">
            <a:avLst/>
          </a:prstGeom>
          <a:effectLst/>
        </p:spPr>
        <p:txBody>
          <a:bodyPr anchor="t"/>
          <a:lstStyle/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a:rPr>
              <a:t>Vertebrae are not fused together</a:t>
            </a:r>
          </a:p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a:rPr>
              <a:t>Provides ability to maintain motion </a:t>
            </a:r>
          </a:p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a:rPr>
              <a:t>Slows adjacent level degeneration</a:t>
            </a:r>
            <a:r>
              <a:rPr lang="en-US" sz="1800" baseline="30000" dirty="0"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a:rPr>
              <a:t>5</a:t>
            </a:r>
          </a:p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a:rPr>
              <a:t>Faster return to activities of daily living and return to work</a:t>
            </a:r>
            <a:r>
              <a:rPr lang="en-US" sz="1800" baseline="30000" dirty="0"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a:rPr>
              <a:t>6</a:t>
            </a:r>
            <a:endParaRPr lang="en-US" sz="1800" dirty="0">
              <a:effectLst>
                <a:outerShdw blurRad="50800" dist="38100" dir="270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a:rPr>
              <a:t>Restores sagittal balance and alignment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BEDA42-D4E9-E44A-8504-313D455CAF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40" t="32748" r="75369" b="44668"/>
          <a:stretch/>
        </p:blipFill>
        <p:spPr>
          <a:xfrm>
            <a:off x="5791200" y="605367"/>
            <a:ext cx="1524000" cy="1524000"/>
          </a:xfrm>
          <a:prstGeom prst="ellipse">
            <a:avLst/>
          </a:prstGeom>
          <a:ln w="31750">
            <a:solidFill>
              <a:schemeClr val="bg1">
                <a:alpha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163B12-081F-D14A-AE2D-57702B7D0A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10" t="23730" r="40827" b="46762"/>
          <a:stretch/>
        </p:blipFill>
        <p:spPr>
          <a:xfrm>
            <a:off x="7391400" y="605367"/>
            <a:ext cx="1524000" cy="1524000"/>
          </a:xfrm>
          <a:prstGeom prst="ellipse">
            <a:avLst/>
          </a:prstGeom>
          <a:ln w="31750">
            <a:solidFill>
              <a:schemeClr val="bg1">
                <a:alpha val="5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9C3CB2-07BA-B04E-A54C-C00D02CEAF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98" t="11573" r="6806" b="62709"/>
          <a:stretch/>
        </p:blipFill>
        <p:spPr>
          <a:xfrm>
            <a:off x="5791200" y="2647950"/>
            <a:ext cx="1524000" cy="1524000"/>
          </a:xfrm>
          <a:prstGeom prst="ellipse">
            <a:avLst/>
          </a:prstGeom>
          <a:ln w="31750">
            <a:solidFill>
              <a:schemeClr val="bg1">
                <a:alpha val="50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4CDE0A-875F-7646-A8FD-845E375417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384" t="60580" r="9520" b="13702"/>
          <a:stretch/>
        </p:blipFill>
        <p:spPr>
          <a:xfrm>
            <a:off x="7391400" y="2647950"/>
            <a:ext cx="1524000" cy="1524000"/>
          </a:xfrm>
          <a:prstGeom prst="ellipse">
            <a:avLst/>
          </a:prstGeom>
          <a:ln w="31750">
            <a:solidFill>
              <a:schemeClr val="bg1">
                <a:alpha val="50000"/>
              </a:schemeClr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6F15D82-1B75-364E-ACC9-711AF878529F}"/>
              </a:ext>
            </a:extLst>
          </p:cNvPr>
          <p:cNvSpPr/>
          <p:nvPr/>
        </p:nvSpPr>
        <p:spPr>
          <a:xfrm>
            <a:off x="6063642" y="2173129"/>
            <a:ext cx="9791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i="1" spc="-4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Maximal Extension</a:t>
            </a:r>
            <a:endParaRPr lang="en-US" sz="1000" i="1" spc="-4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676560-51CB-F148-B3C0-8C58D51710DD}"/>
              </a:ext>
            </a:extLst>
          </p:cNvPr>
          <p:cNvSpPr/>
          <p:nvPr/>
        </p:nvSpPr>
        <p:spPr>
          <a:xfrm>
            <a:off x="7773808" y="2173129"/>
            <a:ext cx="86914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i="1" spc="-4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Maximal Flexion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C9569B-98D0-854F-AF4C-7DBCAC47D711}"/>
              </a:ext>
            </a:extLst>
          </p:cNvPr>
          <p:cNvSpPr/>
          <p:nvPr/>
        </p:nvSpPr>
        <p:spPr>
          <a:xfrm>
            <a:off x="6195890" y="4248150"/>
            <a:ext cx="7146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i="1" spc="-4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Bending Left</a:t>
            </a:r>
            <a:endParaRPr lang="en-US" sz="1000" i="1" spc="-4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39487B-A366-5448-9872-65CA26E21664}"/>
              </a:ext>
            </a:extLst>
          </p:cNvPr>
          <p:cNvSpPr/>
          <p:nvPr/>
        </p:nvSpPr>
        <p:spPr>
          <a:xfrm>
            <a:off x="7818371" y="4248150"/>
            <a:ext cx="7800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i="1" spc="-4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Bending Right</a:t>
            </a:r>
            <a:endParaRPr lang="en-US" sz="1000" i="1" spc="-40" dirty="0">
              <a:solidFill>
                <a:schemeClr val="tx1">
                  <a:lumMod val="50000"/>
                  <a:lumOff val="50000"/>
                </a:schemeClr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6D3274-A17E-4EE6-9B5F-47495C2F963C}"/>
              </a:ext>
            </a:extLst>
          </p:cNvPr>
          <p:cNvSpPr txBox="1"/>
          <p:nvPr/>
        </p:nvSpPr>
        <p:spPr>
          <a:xfrm>
            <a:off x="4800600" y="4781550"/>
            <a:ext cx="44196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spc="-4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5 </a:t>
            </a:r>
            <a:r>
              <a:rPr lang="en-US" sz="800" i="1" spc="-4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Zigler</a:t>
            </a:r>
            <a:r>
              <a:rPr lang="en-US" sz="800" i="1" spc="-4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JE, et al, J </a:t>
            </a:r>
            <a:r>
              <a:rPr lang="en-US" sz="800" i="1" spc="-4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Neurosurg</a:t>
            </a:r>
            <a:r>
              <a:rPr lang="en-US" sz="800" i="1" spc="-4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Spine 17:504-511, 2012   </a:t>
            </a:r>
            <a:r>
              <a:rPr lang="en-US" sz="800" i="1" spc="-4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6 </a:t>
            </a:r>
            <a:r>
              <a:rPr lang="en-US" sz="800" i="1" spc="-4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 Cond" charset="0"/>
              </a:rPr>
              <a:t>Tymialan</a:t>
            </a:r>
            <a:r>
              <a:rPr lang="en-US" sz="800" i="1" spc="-4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 Cond" charset="0"/>
              </a:rPr>
              <a:t> LM, et al. </a:t>
            </a:r>
            <a:r>
              <a:rPr lang="en-US" sz="800" i="1" spc="-4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 Cond" charset="0"/>
              </a:rPr>
              <a:t>Neurosurg</a:t>
            </a:r>
            <a:r>
              <a:rPr lang="en-US" sz="800" i="1" spc="-4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 Cond" charset="0"/>
              </a:rPr>
              <a:t> Focus, 2010; 28(5):E18.</a:t>
            </a:r>
          </a:p>
        </p:txBody>
      </p:sp>
    </p:spTree>
    <p:extLst>
      <p:ext uri="{BB962C8B-B14F-4D97-AF65-F5344CB8AC3E}">
        <p14:creationId xmlns:p14="http://schemas.microsoft.com/office/powerpoint/2010/main" val="3365856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spc="-50" dirty="0"/>
              <a:t>Surgical Intervention Advancements: TDR Benefits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14600" y="1047750"/>
            <a:ext cx="4648199" cy="335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en-US" dirty="0">
                <a:latin typeface="Franklin Gothic Demi Cond" charset="0"/>
                <a:ea typeface="Franklin Gothic Demi Cond" charset="0"/>
                <a:cs typeface="Franklin Gothic Demi Cond" charset="0"/>
              </a:rPr>
              <a:t>FLEXION-EXTENSION RANGE OF MOTION RESULTS</a:t>
            </a:r>
            <a:r>
              <a:rPr lang="en-US" baseline="30000" dirty="0">
                <a:latin typeface="Franklin Gothic Demi Cond" charset="0"/>
                <a:ea typeface="Franklin Gothic Demi Cond" charset="0"/>
                <a:cs typeface="Franklin Gothic Demi Cond" charset="0"/>
              </a:rPr>
              <a:t>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7341" y="1403848"/>
            <a:ext cx="3564460" cy="3035833"/>
          </a:xfrm>
          <a:prstGeom prst="rect">
            <a:avLst/>
          </a:prstGeom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152400" y="1047750"/>
            <a:ext cx="2175933" cy="3200401"/>
          </a:xfrm>
          <a:prstGeom prst="rect">
            <a:avLst/>
          </a:prstGeom>
        </p:spPr>
        <p:txBody>
          <a:bodyPr anchor="t"/>
          <a:lstStyle>
            <a:lvl1pPr marL="257175" indent="-257175" algn="l" defTabSz="685800" rtl="0" eaLnBrk="1" latinLnBrk="0" hangingPunct="1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Clr>
                <a:srgbClr val="0086F0"/>
              </a:buClr>
              <a:buSzPct val="115000"/>
              <a:buFont typeface="Wingdings" charset="2"/>
              <a:buChar char="§"/>
              <a:defRPr sz="2400" b="0" i="0" kern="1200" spc="-75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557213" indent="-214313" algn="l" defTabSz="685800" rtl="0" eaLnBrk="1" latinLnBrk="0" hangingPunct="1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charset="0"/>
              <a:buChar char="•"/>
              <a:defRPr sz="2100" b="0" i="0" kern="1200" spc="-75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857250" indent="-171450" algn="l" defTabSz="685800" rtl="0" eaLnBrk="1" latinLnBrk="0" hangingPunct="1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75000"/>
              <a:buFont typeface=".LucidaGrandeUI" charset="0"/>
              <a:buChar char="○"/>
              <a:defRPr sz="1800" b="0" i="0" kern="1200" spc="-75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200150" indent="-171450" algn="l" defTabSz="685800" rtl="0" eaLnBrk="1" latinLnBrk="0" hangingPunct="1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Font typeface="Arial" charset="0"/>
              <a:buChar char="•"/>
              <a:defRPr sz="1500" b="0" i="0" kern="1200" spc="-75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 marL="1543050" indent="-171450" algn="l" defTabSz="685800" rtl="0" eaLnBrk="1" latinLnBrk="0" hangingPunct="1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500" b="0" i="0" kern="1200" spc="-75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buSzPct val="100000"/>
              <a:buNone/>
            </a:pPr>
            <a:r>
              <a:rPr lang="en-US" sz="1800" dirty="0">
                <a:latin typeface="Franklin Gothic Medium" charset="0"/>
                <a:ea typeface="Franklin Gothic Medium" charset="0"/>
                <a:cs typeface="Franklin Gothic Medium" charset="0"/>
              </a:rPr>
              <a:t>Adjacent Level Effects</a:t>
            </a:r>
          </a:p>
          <a:p>
            <a:pPr>
              <a:lnSpc>
                <a:spcPts val="2000"/>
              </a:lnSpc>
              <a:spcAft>
                <a:spcPts val="1800"/>
              </a:spcAft>
              <a:buClr>
                <a:srgbClr val="FE986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TDR constructs show smaller adjacent level effects compared to fusion</a:t>
            </a:r>
            <a:r>
              <a:rPr lang="en-US" sz="1800" baseline="30000" dirty="0"/>
              <a:t>7</a:t>
            </a:r>
          </a:p>
          <a:p>
            <a:pPr marL="0" indent="0">
              <a:lnSpc>
                <a:spcPts val="2000"/>
              </a:lnSpc>
              <a:spcAft>
                <a:spcPts val="600"/>
              </a:spcAft>
              <a:buNone/>
            </a:pPr>
            <a:r>
              <a:rPr lang="en-US" sz="1800" dirty="0">
                <a:latin typeface="Franklin Gothic Medium" charset="0"/>
                <a:ea typeface="Franklin Gothic Medium" charset="0"/>
                <a:cs typeface="Franklin Gothic Medium" charset="0"/>
              </a:rPr>
              <a:t>Allows for motion to be maintained</a:t>
            </a:r>
          </a:p>
          <a:p>
            <a:pPr>
              <a:lnSpc>
                <a:spcPts val="2000"/>
              </a:lnSpc>
              <a:spcAft>
                <a:spcPts val="1800"/>
              </a:spcAft>
              <a:buClr>
                <a:srgbClr val="FE986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7.2° of motion maintained at 5 years</a:t>
            </a:r>
            <a:r>
              <a:rPr lang="en-US" sz="1800" baseline="30000" dirty="0"/>
              <a:t>8</a:t>
            </a: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2362200" y="1047750"/>
            <a:ext cx="0" cy="3558541"/>
          </a:xfrm>
          <a:prstGeom prst="line">
            <a:avLst/>
          </a:prstGeom>
          <a:ln>
            <a:solidFill>
              <a:srgbClr val="32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666999" y="1835150"/>
            <a:ext cx="457200" cy="228600"/>
          </a:xfrm>
          <a:prstGeom prst="rect">
            <a:avLst/>
          </a:prstGeom>
          <a:solidFill>
            <a:srgbClr val="FF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T12-L1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666999" y="2287270"/>
            <a:ext cx="457200" cy="228600"/>
          </a:xfrm>
          <a:prstGeom prst="rect">
            <a:avLst/>
          </a:prstGeom>
          <a:solidFill>
            <a:srgbClr val="BA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L1-L2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666999" y="2739390"/>
            <a:ext cx="457200" cy="228600"/>
          </a:xfrm>
          <a:prstGeom prst="rect">
            <a:avLst/>
          </a:prstGeom>
          <a:solidFill>
            <a:srgbClr val="FE9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L2-L3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666999" y="3191510"/>
            <a:ext cx="457200" cy="228600"/>
          </a:xfrm>
          <a:prstGeom prst="rect">
            <a:avLst/>
          </a:prstGeom>
          <a:solidFill>
            <a:srgbClr val="32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L3-L4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666999" y="3643630"/>
            <a:ext cx="457200" cy="228600"/>
          </a:xfrm>
          <a:prstGeom prst="rect">
            <a:avLst/>
          </a:prstGeom>
          <a:solidFill>
            <a:srgbClr val="32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L4-L5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666999" y="4095750"/>
            <a:ext cx="457200" cy="228600"/>
          </a:xfrm>
          <a:prstGeom prst="rect">
            <a:avLst/>
          </a:prstGeom>
          <a:solidFill>
            <a:srgbClr val="606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>
                <a:latin typeface="Franklin Gothic Medium Cond" charset="0"/>
                <a:ea typeface="Franklin Gothic Medium Cond" charset="0"/>
                <a:cs typeface="Franklin Gothic Medium Cond" charset="0"/>
              </a:rPr>
              <a:t>L5-S1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242732" y="4400550"/>
            <a:ext cx="457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en-US" sz="950" spc="-30" dirty="0">
                <a:solidFill>
                  <a:srgbClr val="606062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Intact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809999" y="4400550"/>
            <a:ext cx="457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en-US" sz="950" spc="-30" dirty="0" err="1">
                <a:solidFill>
                  <a:srgbClr val="606062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pro</a:t>
            </a:r>
            <a:r>
              <a:rPr lang="en-US" sz="950" spc="-30" dirty="0" err="1">
                <a:solidFill>
                  <a:srgbClr val="606062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disc</a:t>
            </a:r>
            <a:r>
              <a:rPr lang="en-US" sz="950" spc="-30" dirty="0">
                <a:solidFill>
                  <a:srgbClr val="606062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 L</a:t>
            </a:r>
            <a:r>
              <a:rPr lang="en-US" sz="950" spc="-30" dirty="0">
                <a:solidFill>
                  <a:srgbClr val="606062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</a:t>
            </a:r>
            <a:r>
              <a:rPr lang="en-US" sz="800" spc="-30" dirty="0">
                <a:solidFill>
                  <a:srgbClr val="606062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at L5-S1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323645" y="4400550"/>
            <a:ext cx="553154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en-US" sz="950" spc="-30" dirty="0">
                <a:solidFill>
                  <a:srgbClr val="606062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2 Level Disc </a:t>
            </a:r>
          </a:p>
          <a:p>
            <a:pPr algn="ctr"/>
            <a:r>
              <a:rPr lang="en-US" sz="800" spc="-30" dirty="0">
                <a:solidFill>
                  <a:srgbClr val="606062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at L5-S1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820353" y="4400550"/>
            <a:ext cx="666046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en-US" sz="950" spc="-30" dirty="0">
                <a:solidFill>
                  <a:srgbClr val="606062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Hybrid </a:t>
            </a:r>
          </a:p>
          <a:p>
            <a:pPr algn="ctr"/>
            <a:r>
              <a:rPr lang="en-US" sz="800" spc="-30" dirty="0">
                <a:solidFill>
                  <a:srgbClr val="606062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Disc at L4-L5</a:t>
            </a:r>
          </a:p>
          <a:p>
            <a:pPr algn="ctr"/>
            <a:r>
              <a:rPr lang="en-US" sz="800" spc="-30" dirty="0">
                <a:solidFill>
                  <a:srgbClr val="606062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Fusion at L5-S1</a:t>
            </a:r>
          </a:p>
        </p:txBody>
      </p:sp>
      <p:sp>
        <p:nvSpPr>
          <p:cNvPr id="49" name="Rectangle 48"/>
          <p:cNvSpPr/>
          <p:nvPr/>
        </p:nvSpPr>
        <p:spPr>
          <a:xfrm>
            <a:off x="5438422" y="4400550"/>
            <a:ext cx="553154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en-US" sz="950" spc="-30">
                <a:solidFill>
                  <a:srgbClr val="606062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Fusion</a:t>
            </a:r>
            <a:endParaRPr lang="en-US" sz="950" spc="-30" dirty="0">
              <a:solidFill>
                <a:srgbClr val="606062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pPr algn="ctr"/>
            <a:r>
              <a:rPr lang="en-US" sz="800" spc="-30" dirty="0">
                <a:solidFill>
                  <a:srgbClr val="606062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at L5-S1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926661" y="4400550"/>
            <a:ext cx="682984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en-US" sz="950" spc="-30" dirty="0">
                <a:solidFill>
                  <a:srgbClr val="606062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2 Level Fusion</a:t>
            </a:r>
          </a:p>
          <a:p>
            <a:pPr algn="ctr"/>
            <a:r>
              <a:rPr lang="en-US" sz="800" spc="-30" dirty="0">
                <a:solidFill>
                  <a:srgbClr val="606062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at L4-S1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239004" y="1047750"/>
            <a:ext cx="1904996" cy="35585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91440" bIns="91440" rtlCol="0" anchor="ctr"/>
          <a:lstStyle/>
          <a:p>
            <a:pPr>
              <a:spcAft>
                <a:spcPts val="1800"/>
              </a:spcAft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KEY TAKEAWAYS</a:t>
            </a:r>
          </a:p>
          <a:p>
            <a:pPr>
              <a:spcAft>
                <a:spcPts val="1800"/>
              </a:spcAft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  <a:p>
            <a:pPr>
              <a:spcAft>
                <a:spcPts val="1800"/>
              </a:spcAft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  <a:p>
            <a:pPr>
              <a:spcAft>
                <a:spcPts val="1800"/>
              </a:spcAft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  <a:p>
            <a:pPr>
              <a:spcAft>
                <a:spcPts val="1800"/>
              </a:spcAft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  <a:p>
            <a:pPr>
              <a:spcAft>
                <a:spcPts val="1800"/>
              </a:spcAft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  <a:p>
            <a:pPr>
              <a:spcAft>
                <a:spcPts val="1800"/>
              </a:spcAft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Franklin Gothic Demi Cond" charset="0"/>
              <a:ea typeface="Franklin Gothic Demi Cond" charset="0"/>
              <a:cs typeface="Franklin Gothic Demi Cond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81F779-658B-3E4F-9ED0-39537D9850E3}"/>
              </a:ext>
            </a:extLst>
          </p:cNvPr>
          <p:cNvSpPr/>
          <p:nvPr/>
        </p:nvSpPr>
        <p:spPr>
          <a:xfrm>
            <a:off x="3886200" y="4629150"/>
            <a:ext cx="51085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i="1" spc="-4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7 </a:t>
            </a:r>
            <a:r>
              <a:rPr lang="en-US" sz="800" i="1" spc="-4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Panjabi, et al. Spine 2007, May 20</a:t>
            </a:r>
          </a:p>
          <a:p>
            <a:pPr algn="r"/>
            <a:r>
              <a:rPr lang="en-US" sz="800" i="1" spc="-4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8 </a:t>
            </a:r>
            <a:r>
              <a:rPr lang="en-US" sz="800" i="1" spc="-4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Zigler</a:t>
            </a:r>
            <a:r>
              <a:rPr lang="en-US" sz="800" i="1" spc="-4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et al, J. Neurosurgery Spine 17, 493-501, 2012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A0966A2-8D6D-451E-9511-CC837936A581}"/>
              </a:ext>
            </a:extLst>
          </p:cNvPr>
          <p:cNvSpPr/>
          <p:nvPr/>
        </p:nvSpPr>
        <p:spPr>
          <a:xfrm rot="289013">
            <a:off x="3124203" y="1505739"/>
            <a:ext cx="3497868" cy="619507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F085EA-06A5-43E7-AF54-E03C98D7CAE0}"/>
              </a:ext>
            </a:extLst>
          </p:cNvPr>
          <p:cNvSpPr txBox="1"/>
          <p:nvPr/>
        </p:nvSpPr>
        <p:spPr>
          <a:xfrm>
            <a:off x="7411160" y="1466569"/>
            <a:ext cx="158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Franklin Gothic Book" panose="020B0503020102020204" pitchFamily="34" charset="0"/>
              </a:rPr>
              <a:t>Relatively similar lumbar spine ROM across all therapies</a:t>
            </a:r>
            <a:r>
              <a:rPr lang="en-US" sz="1400" baseline="30000" dirty="0">
                <a:solidFill>
                  <a:srgbClr val="3266CC"/>
                </a:solidFill>
              </a:rPr>
              <a:t>7</a:t>
            </a:r>
            <a:endParaRPr lang="en-US" sz="1400" dirty="0">
              <a:solidFill>
                <a:srgbClr val="3266CC"/>
              </a:solidFill>
              <a:latin typeface="Franklin Gothic Book" panose="020B050302010202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7EF5ECE-D9D9-45FC-AC79-145682737B16}"/>
              </a:ext>
            </a:extLst>
          </p:cNvPr>
          <p:cNvCxnSpPr>
            <a:cxnSpLocks/>
          </p:cNvCxnSpPr>
          <p:nvPr/>
        </p:nvCxnSpPr>
        <p:spPr>
          <a:xfrm flipH="1">
            <a:off x="6609645" y="1657350"/>
            <a:ext cx="781755" cy="15240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393EE18-3140-4CF2-84AD-4446BB0049CA}"/>
              </a:ext>
            </a:extLst>
          </p:cNvPr>
          <p:cNvSpPr txBox="1"/>
          <p:nvPr/>
        </p:nvSpPr>
        <p:spPr>
          <a:xfrm>
            <a:off x="7394947" y="3560743"/>
            <a:ext cx="158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-30" dirty="0">
                <a:solidFill>
                  <a:srgbClr val="3266CC"/>
                </a:solidFill>
                <a:latin typeface="Franklin Gothic Book" charset="0"/>
              </a:rPr>
              <a:t>Fusing level(s) has a significant impact on ROM for adjacent levels</a:t>
            </a:r>
            <a:r>
              <a:rPr lang="en-US" sz="1400" baseline="30000" dirty="0">
                <a:solidFill>
                  <a:srgbClr val="3266CC"/>
                </a:solidFill>
              </a:rPr>
              <a:t>7</a:t>
            </a:r>
            <a:endParaRPr lang="en-US" sz="1400" spc="-30" dirty="0">
              <a:solidFill>
                <a:srgbClr val="3266CC"/>
              </a:solidFill>
              <a:latin typeface="Franklin Gothic Book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D30FB50-70F0-4997-B078-6A23B6403FA4}"/>
              </a:ext>
            </a:extLst>
          </p:cNvPr>
          <p:cNvCxnSpPr>
            <a:cxnSpLocks/>
          </p:cNvCxnSpPr>
          <p:nvPr/>
        </p:nvCxnSpPr>
        <p:spPr>
          <a:xfrm flipH="1" flipV="1">
            <a:off x="6767623" y="4032470"/>
            <a:ext cx="629361" cy="10652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1745C26E-224D-4BC5-B59B-C707F9564B2C}"/>
              </a:ext>
            </a:extLst>
          </p:cNvPr>
          <p:cNvSpPr/>
          <p:nvPr/>
        </p:nvSpPr>
        <p:spPr>
          <a:xfrm>
            <a:off x="5350995" y="3708814"/>
            <a:ext cx="1586749" cy="328982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82754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3"/>
          <a:srcRect l="23618" t="33786" r="62030" b="44685"/>
          <a:stretch/>
        </p:blipFill>
        <p:spPr>
          <a:xfrm>
            <a:off x="3806921" y="3552883"/>
            <a:ext cx="1228667" cy="1228667"/>
          </a:xfrm>
          <a:prstGeom prst="ellipse">
            <a:avLst/>
          </a:prstGeom>
          <a:ln w="31750">
            <a:solidFill>
              <a:schemeClr val="bg1">
                <a:alpha val="50000"/>
              </a:schemeClr>
            </a:solidFill>
          </a:ln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/>
          <a:srcRect l="10888" t="34532" r="75530" b="45091"/>
          <a:stretch/>
        </p:blipFill>
        <p:spPr>
          <a:xfrm>
            <a:off x="2514599" y="3552883"/>
            <a:ext cx="1228667" cy="1228667"/>
          </a:xfrm>
          <a:prstGeom prst="ellipse">
            <a:avLst/>
          </a:prstGeom>
          <a:ln w="31750">
            <a:solidFill>
              <a:schemeClr val="bg1">
                <a:alpha val="5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spc="-50" dirty="0"/>
              <a:t>Surgical Intervention Advancements: TDR Benefits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304801" y="1200150"/>
            <a:ext cx="2010228" cy="2819401"/>
          </a:xfrm>
          <a:prstGeom prst="rect">
            <a:avLst/>
          </a:prstGeom>
        </p:spPr>
        <p:txBody>
          <a:bodyPr anchor="ctr"/>
          <a:lstStyle>
            <a:lvl1pPr marL="257175" indent="-257175" algn="l" defTabSz="685800" rtl="0" eaLnBrk="1" latinLnBrk="0" hangingPunct="1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Clr>
                <a:srgbClr val="0086F0"/>
              </a:buClr>
              <a:buSzPct val="115000"/>
              <a:buFont typeface="Wingdings" charset="2"/>
              <a:buChar char="§"/>
              <a:defRPr sz="2400" b="0" i="0" kern="1200" spc="-75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557213" indent="-214313" algn="l" defTabSz="685800" rtl="0" eaLnBrk="1" latinLnBrk="0" hangingPunct="1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charset="0"/>
              <a:buChar char="•"/>
              <a:defRPr sz="2100" b="0" i="0" kern="1200" spc="-75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857250" indent="-171450" algn="l" defTabSz="685800" rtl="0" eaLnBrk="1" latinLnBrk="0" hangingPunct="1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75000"/>
              <a:buFont typeface=".LucidaGrandeUI" charset="0"/>
              <a:buChar char="○"/>
              <a:defRPr sz="1800" b="0" i="0" kern="1200" spc="-75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200150" indent="-171450" algn="l" defTabSz="685800" rtl="0" eaLnBrk="1" latinLnBrk="0" hangingPunct="1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Font typeface="Arial" charset="0"/>
              <a:buChar char="•"/>
              <a:defRPr sz="1500" b="0" i="0" kern="1200" spc="-75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 marL="1543050" indent="-171450" algn="l" defTabSz="685800" rtl="0" eaLnBrk="1" latinLnBrk="0" hangingPunct="1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500" b="0" i="0" kern="1200" spc="-75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buSzPct val="100000"/>
              <a:buNone/>
            </a:pPr>
            <a:r>
              <a:rPr lang="en-US" sz="1800" dirty="0">
                <a:latin typeface="Franklin Gothic Medium" charset="0"/>
                <a:ea typeface="Franklin Gothic Medium" charset="0"/>
                <a:cs typeface="Franklin Gothic Medium" charset="0"/>
              </a:rPr>
              <a:t>Adjacent Level Degeneration (ALD)</a:t>
            </a:r>
          </a:p>
          <a:p>
            <a:pPr>
              <a:lnSpc>
                <a:spcPts val="2000"/>
              </a:lnSpc>
              <a:buClr>
                <a:srgbClr val="3266CC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Nearly 4x reduction in ALD compared to 360° fusion</a:t>
            </a:r>
            <a:r>
              <a:rPr lang="en-US" sz="1800" baseline="30000" dirty="0"/>
              <a:t>9</a:t>
            </a:r>
          </a:p>
          <a:p>
            <a:pPr>
              <a:lnSpc>
                <a:spcPts val="2000"/>
              </a:lnSpc>
              <a:spcAft>
                <a:spcPts val="1800"/>
              </a:spcAft>
              <a:buClr>
                <a:srgbClr val="3266CC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Similar results between patients with and without radiographic evaluation of DDD</a:t>
            </a:r>
            <a:r>
              <a:rPr lang="en-US" sz="1800" baseline="30000" dirty="0"/>
              <a:t>10</a:t>
            </a: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2362200" y="1063226"/>
            <a:ext cx="0" cy="3565924"/>
          </a:xfrm>
          <a:prstGeom prst="line">
            <a:avLst/>
          </a:prstGeom>
          <a:ln>
            <a:solidFill>
              <a:srgbClr val="0086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2939346" y="3105150"/>
            <a:ext cx="877708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en-US" sz="950" spc="-30" dirty="0">
                <a:solidFill>
                  <a:srgbClr val="606062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With </a:t>
            </a:r>
            <a:br>
              <a:rPr lang="en-US" sz="950" spc="-30" dirty="0">
                <a:solidFill>
                  <a:srgbClr val="606062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r>
              <a:rPr lang="en-US" sz="950" spc="-30" dirty="0">
                <a:solidFill>
                  <a:srgbClr val="606062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Pre-Op ALD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BB4338-956A-7249-8565-140E162FFF09}"/>
              </a:ext>
            </a:extLst>
          </p:cNvPr>
          <p:cNvGrpSpPr/>
          <p:nvPr/>
        </p:nvGrpSpPr>
        <p:grpSpPr>
          <a:xfrm>
            <a:off x="5125841" y="1206255"/>
            <a:ext cx="1116131" cy="304800"/>
            <a:chOff x="2522486" y="3257550"/>
            <a:chExt cx="1116131" cy="304800"/>
          </a:xfrm>
        </p:grpSpPr>
        <p:sp>
          <p:nvSpPr>
            <p:cNvPr id="42" name="Rectangle 41"/>
            <p:cNvSpPr/>
            <p:nvPr/>
          </p:nvSpPr>
          <p:spPr>
            <a:xfrm>
              <a:off x="2522486" y="3289546"/>
              <a:ext cx="228600" cy="228600"/>
            </a:xfrm>
            <a:prstGeom prst="rect">
              <a:avLst/>
            </a:prstGeom>
            <a:solidFill>
              <a:srgbClr val="FE98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745319" y="3257550"/>
              <a:ext cx="893298" cy="304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marL="45720"/>
              <a:r>
                <a:rPr lang="en-US" sz="1000" spc="-30" dirty="0" err="1">
                  <a:solidFill>
                    <a:srgbClr val="606062"/>
                  </a:solidFill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pro</a:t>
              </a:r>
              <a:r>
                <a:rPr lang="en-US" sz="1000" spc="-30" dirty="0" err="1">
                  <a:solidFill>
                    <a:srgbClr val="606062"/>
                  </a:solidFill>
                  <a:latin typeface="Franklin Gothic Demi Cond" charset="0"/>
                  <a:ea typeface="Franklin Gothic Demi Cond" charset="0"/>
                  <a:cs typeface="Franklin Gothic Demi Cond" charset="0"/>
                </a:rPr>
                <a:t>disc</a:t>
              </a:r>
              <a:r>
                <a:rPr lang="en-US" sz="1000" spc="-30" dirty="0">
                  <a:solidFill>
                    <a:srgbClr val="606062"/>
                  </a:solidFill>
                  <a:latin typeface="Franklin Gothic Demi Cond" charset="0"/>
                  <a:ea typeface="Franklin Gothic Demi Cond" charset="0"/>
                  <a:cs typeface="Franklin Gothic Demi Cond" charset="0"/>
                </a:rPr>
                <a:t> L</a:t>
              </a:r>
              <a:r>
                <a:rPr lang="en-US" sz="1000" spc="-30" dirty="0">
                  <a:solidFill>
                    <a:srgbClr val="606062"/>
                  </a:solidFill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 Patients </a:t>
              </a:r>
              <a:br>
                <a:rPr lang="en-US" sz="1000" spc="-30" dirty="0">
                  <a:solidFill>
                    <a:srgbClr val="606062"/>
                  </a:solidFill>
                  <a:latin typeface="Franklin Gothic Medium Cond" charset="0"/>
                  <a:ea typeface="Franklin Gothic Medium Cond" charset="0"/>
                  <a:cs typeface="Franklin Gothic Medium Cond" charset="0"/>
                </a:rPr>
              </a:br>
              <a:r>
                <a:rPr lang="en-US" sz="1000" spc="-30" dirty="0">
                  <a:solidFill>
                    <a:srgbClr val="606062"/>
                  </a:solidFill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with ALD</a:t>
              </a:r>
            </a:p>
          </p:txBody>
        </p:sp>
      </p:grpSp>
      <p:sp>
        <p:nvSpPr>
          <p:cNvPr id="52" name="Rectangle 51"/>
          <p:cNvSpPr/>
          <p:nvPr/>
        </p:nvSpPr>
        <p:spPr>
          <a:xfrm>
            <a:off x="6630457" y="1063226"/>
            <a:ext cx="2513544" cy="21943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91440" bIns="91440" rtlCol="0" anchor="ctr"/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KEY TAKEAWAY</a:t>
            </a:r>
          </a:p>
          <a:p>
            <a:pPr>
              <a:lnSpc>
                <a:spcPts val="2300"/>
              </a:lnSpc>
              <a:spcAft>
                <a:spcPts val="1200"/>
              </a:spcAft>
            </a:pPr>
            <a:r>
              <a:rPr lang="en-US" sz="2200" spc="-30" dirty="0">
                <a:solidFill>
                  <a:srgbClr val="3266CC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NEARLY 4x LESS LIKELY </a:t>
            </a:r>
          </a:p>
          <a:p>
            <a:pPr>
              <a:lnSpc>
                <a:spcPts val="1400"/>
              </a:lnSpc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For pro</a:t>
            </a: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disc L</a:t>
            </a: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 patients to experience change in ALDs than 360° fusion patients</a:t>
            </a:r>
            <a:r>
              <a:rPr lang="en-US" sz="13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5356" y="1108339"/>
            <a:ext cx="1961444" cy="205338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 rot="16200000">
            <a:off x="1589141" y="2011311"/>
            <a:ext cx="2079518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en-US" sz="1100" spc="-30" dirty="0">
                <a:solidFill>
                  <a:srgbClr val="606062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Percentage of patients with ΔALD at  5yrs</a:t>
            </a:r>
            <a:r>
              <a:rPr lang="en-US" sz="1100" spc="-30" baseline="30000" dirty="0">
                <a:solidFill>
                  <a:srgbClr val="606062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61314" y="3105150"/>
            <a:ext cx="63288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/>
            <a:r>
              <a:rPr lang="en-US" sz="950" spc="-30" dirty="0">
                <a:solidFill>
                  <a:srgbClr val="606062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Without </a:t>
            </a:r>
            <a:br>
              <a:rPr lang="en-US" sz="950" spc="-30" dirty="0">
                <a:solidFill>
                  <a:srgbClr val="606062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</a:br>
            <a:r>
              <a:rPr lang="en-US" sz="950" spc="-30" dirty="0">
                <a:solidFill>
                  <a:srgbClr val="606062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Pre-Op ALD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FB86290-B690-D945-A5B6-D68F5F2AE9A3}"/>
              </a:ext>
            </a:extLst>
          </p:cNvPr>
          <p:cNvGrpSpPr/>
          <p:nvPr/>
        </p:nvGrpSpPr>
        <p:grpSpPr>
          <a:xfrm>
            <a:off x="5125841" y="1643304"/>
            <a:ext cx="1122559" cy="304800"/>
            <a:chOff x="3909335" y="3257550"/>
            <a:chExt cx="1122559" cy="304800"/>
          </a:xfrm>
        </p:grpSpPr>
        <p:sp>
          <p:nvSpPr>
            <p:cNvPr id="25" name="Rectangle 24"/>
            <p:cNvSpPr/>
            <p:nvPr/>
          </p:nvSpPr>
          <p:spPr>
            <a:xfrm>
              <a:off x="3909335" y="3289546"/>
              <a:ext cx="222495" cy="222495"/>
            </a:xfrm>
            <a:prstGeom prst="rect">
              <a:avLst/>
            </a:prstGeom>
            <a:solidFill>
              <a:srgbClr val="FF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127739" y="3257550"/>
              <a:ext cx="904155" cy="304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marL="45720"/>
              <a:r>
                <a:rPr lang="en-US" sz="1000" spc="-30" dirty="0" err="1">
                  <a:solidFill>
                    <a:srgbClr val="606062"/>
                  </a:solidFill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pro</a:t>
              </a:r>
              <a:r>
                <a:rPr lang="en-US" sz="1000" spc="-30" dirty="0" err="1">
                  <a:solidFill>
                    <a:srgbClr val="606062"/>
                  </a:solidFill>
                  <a:latin typeface="Franklin Gothic Demi Cond" charset="0"/>
                  <a:ea typeface="Franklin Gothic Demi Cond" charset="0"/>
                  <a:cs typeface="Franklin Gothic Demi Cond" charset="0"/>
                </a:rPr>
                <a:t>disc</a:t>
              </a:r>
              <a:r>
                <a:rPr lang="en-US" sz="1000" spc="-30" dirty="0">
                  <a:solidFill>
                    <a:srgbClr val="606062"/>
                  </a:solidFill>
                  <a:latin typeface="Franklin Gothic Demi Cond" charset="0"/>
                  <a:ea typeface="Franklin Gothic Demi Cond" charset="0"/>
                  <a:cs typeface="Franklin Gothic Demi Cond" charset="0"/>
                </a:rPr>
                <a:t> L</a:t>
              </a:r>
              <a:r>
                <a:rPr lang="en-US" sz="1000" spc="-30" dirty="0">
                  <a:solidFill>
                    <a:srgbClr val="606062"/>
                  </a:solidFill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 Patients</a:t>
              </a:r>
              <a:br>
                <a:rPr lang="en-US" sz="1000" spc="-30" dirty="0">
                  <a:solidFill>
                    <a:srgbClr val="606062"/>
                  </a:solidFill>
                  <a:latin typeface="Franklin Gothic Medium Cond" charset="0"/>
                  <a:ea typeface="Franklin Gothic Medium Cond" charset="0"/>
                  <a:cs typeface="Franklin Gothic Medium Cond" charset="0"/>
                </a:rPr>
              </a:br>
              <a:r>
                <a:rPr lang="en-US" sz="1000" spc="-30" dirty="0">
                  <a:solidFill>
                    <a:srgbClr val="606062"/>
                  </a:solidFill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without ALD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276AD0-080D-1944-A97E-9216C7E1C5BB}"/>
              </a:ext>
            </a:extLst>
          </p:cNvPr>
          <p:cNvGrpSpPr/>
          <p:nvPr/>
        </p:nvGrpSpPr>
        <p:grpSpPr>
          <a:xfrm>
            <a:off x="5125841" y="2080353"/>
            <a:ext cx="1030641" cy="304800"/>
            <a:chOff x="5330351" y="3257550"/>
            <a:chExt cx="1030641" cy="304800"/>
          </a:xfrm>
        </p:grpSpPr>
        <p:sp>
          <p:nvSpPr>
            <p:cNvPr id="27" name="Rectangle 26"/>
            <p:cNvSpPr/>
            <p:nvPr/>
          </p:nvSpPr>
          <p:spPr>
            <a:xfrm>
              <a:off x="5330351" y="3289546"/>
              <a:ext cx="222495" cy="222495"/>
            </a:xfrm>
            <a:prstGeom prst="rect">
              <a:avLst/>
            </a:prstGeom>
            <a:solidFill>
              <a:srgbClr val="7373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544271" y="3257550"/>
              <a:ext cx="816721" cy="304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marL="45720"/>
              <a:r>
                <a:rPr lang="en-US" sz="1000" spc="-30" dirty="0">
                  <a:solidFill>
                    <a:srgbClr val="606062"/>
                  </a:solidFill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Fusion Patients </a:t>
              </a:r>
              <a:br>
                <a:rPr lang="en-US" sz="1000" spc="-30" dirty="0">
                  <a:solidFill>
                    <a:srgbClr val="606062"/>
                  </a:solidFill>
                  <a:latin typeface="Franklin Gothic Medium Cond" charset="0"/>
                  <a:ea typeface="Franklin Gothic Medium Cond" charset="0"/>
                  <a:cs typeface="Franklin Gothic Medium Cond" charset="0"/>
                </a:rPr>
              </a:br>
              <a:r>
                <a:rPr lang="en-US" sz="1000" spc="-30" dirty="0">
                  <a:solidFill>
                    <a:srgbClr val="606062"/>
                  </a:solidFill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with ALD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95879A-8CD0-D74A-8AD3-89BBF83DE40F}"/>
              </a:ext>
            </a:extLst>
          </p:cNvPr>
          <p:cNvGrpSpPr/>
          <p:nvPr/>
        </p:nvGrpSpPr>
        <p:grpSpPr>
          <a:xfrm>
            <a:off x="5125841" y="2517401"/>
            <a:ext cx="1036148" cy="304800"/>
            <a:chOff x="6598765" y="3257550"/>
            <a:chExt cx="1036148" cy="304800"/>
          </a:xfrm>
        </p:grpSpPr>
        <p:sp>
          <p:nvSpPr>
            <p:cNvPr id="31" name="Rectangle 30"/>
            <p:cNvSpPr/>
            <p:nvPr/>
          </p:nvSpPr>
          <p:spPr>
            <a:xfrm>
              <a:off x="6598765" y="3289546"/>
              <a:ext cx="222495" cy="222495"/>
            </a:xfrm>
            <a:prstGeom prst="rect">
              <a:avLst/>
            </a:prstGeom>
            <a:solidFill>
              <a:srgbClr val="BDBF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818192" y="3257550"/>
              <a:ext cx="816721" cy="304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marL="45720"/>
              <a:r>
                <a:rPr lang="en-US" sz="1000" spc="-30" dirty="0">
                  <a:solidFill>
                    <a:srgbClr val="606062"/>
                  </a:solidFill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Fusion Patients </a:t>
              </a:r>
              <a:br>
                <a:rPr lang="en-US" sz="1000" spc="-30" dirty="0">
                  <a:solidFill>
                    <a:srgbClr val="606062"/>
                  </a:solidFill>
                  <a:latin typeface="Franklin Gothic Medium Cond" charset="0"/>
                  <a:ea typeface="Franklin Gothic Medium Cond" charset="0"/>
                  <a:cs typeface="Franklin Gothic Medium Cond" charset="0"/>
                </a:rPr>
              </a:br>
              <a:r>
                <a:rPr lang="en-US" sz="1000" spc="-30" dirty="0">
                  <a:solidFill>
                    <a:srgbClr val="606062"/>
                  </a:solidFill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without ALD</a:t>
              </a: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/>
          <a:srcRect l="42303" t="33756" r="43100" b="44348"/>
          <a:stretch/>
        </p:blipFill>
        <p:spPr>
          <a:xfrm>
            <a:off x="5321441" y="3543008"/>
            <a:ext cx="1231745" cy="1231745"/>
          </a:xfrm>
          <a:prstGeom prst="ellipse">
            <a:avLst/>
          </a:prstGeom>
          <a:ln w="31750">
            <a:solidFill>
              <a:schemeClr val="bg1">
                <a:alpha val="50000"/>
              </a:schemeClr>
            </a:solidFill>
          </a:ln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/>
          <a:srcRect l="57139" t="33756" r="28264" b="44348"/>
          <a:stretch/>
        </p:blipFill>
        <p:spPr>
          <a:xfrm>
            <a:off x="6616841" y="3543008"/>
            <a:ext cx="1231745" cy="123174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0">
            <a:solidFill>
              <a:schemeClr val="bg1">
                <a:alpha val="50000"/>
              </a:schemeClr>
            </a:solidFill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52AA468-D310-FF46-B7AA-E1F0A132CB40}"/>
              </a:ext>
            </a:extLst>
          </p:cNvPr>
          <p:cNvSpPr/>
          <p:nvPr/>
        </p:nvSpPr>
        <p:spPr>
          <a:xfrm>
            <a:off x="4084875" y="4844310"/>
            <a:ext cx="490672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i="1" spc="-4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9</a:t>
            </a:r>
            <a:r>
              <a:rPr lang="en-US" sz="800" i="1" spc="-4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Zigler JE, et al, J </a:t>
            </a:r>
            <a:r>
              <a:rPr lang="en-US" sz="800" i="1" spc="-4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Neurosurg</a:t>
            </a:r>
            <a:r>
              <a:rPr lang="en-US" sz="800" i="1" spc="-4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Spine 17:504-511, 2012   </a:t>
            </a:r>
            <a:r>
              <a:rPr lang="en-US" sz="800" i="1" spc="-4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10 </a:t>
            </a:r>
            <a:r>
              <a:rPr lang="en-US" sz="800" i="1" spc="-4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Zigler</a:t>
            </a:r>
            <a:r>
              <a:rPr lang="en-US" sz="800" i="1" spc="-4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et al, J. Neurosurgery Spine 17, 493-501, 2012</a:t>
            </a:r>
          </a:p>
        </p:txBody>
      </p:sp>
    </p:spTree>
    <p:extLst>
      <p:ext uri="{BB962C8B-B14F-4D97-AF65-F5344CB8AC3E}">
        <p14:creationId xmlns:p14="http://schemas.microsoft.com/office/powerpoint/2010/main" val="2116029182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7B8F23F-E279-8F4B-B0DC-1C20ABC87CDE}"/>
              </a:ext>
            </a:extLst>
          </p:cNvPr>
          <p:cNvSpPr txBox="1">
            <a:spLocks/>
          </p:cNvSpPr>
          <p:nvPr/>
        </p:nvSpPr>
        <p:spPr>
          <a:xfrm>
            <a:off x="4500221" y="312008"/>
            <a:ext cx="4434116" cy="990602"/>
          </a:xfrm>
          <a:prstGeom prst="rect">
            <a:avLst/>
          </a:prstGeom>
        </p:spPr>
        <p:txBody>
          <a:bodyPr anchor="t" anchorCtr="0"/>
          <a:lstStyle>
            <a:lvl1pPr algn="l" defTabSz="6858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000" b="0" i="0" kern="1200" spc="-38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 spc="-50" dirty="0">
                <a:effectLst/>
              </a:rPr>
              <a:t>Surgical Intervention Advancements: </a:t>
            </a:r>
            <a:br>
              <a:rPr lang="en-US" spc="-50" dirty="0">
                <a:effectLst/>
              </a:rPr>
            </a:br>
            <a:r>
              <a:rPr lang="en-US" spc="-50" dirty="0">
                <a:effectLst/>
              </a:rPr>
              <a:t>Stand-Alone ALIF Benefits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CE2F6DA-2ED4-2F41-8541-B8C85C1AB1F4}"/>
              </a:ext>
            </a:extLst>
          </p:cNvPr>
          <p:cNvSpPr txBox="1">
            <a:spLocks/>
          </p:cNvSpPr>
          <p:nvPr/>
        </p:nvSpPr>
        <p:spPr>
          <a:xfrm>
            <a:off x="4495800" y="1733550"/>
            <a:ext cx="4267199" cy="2717054"/>
          </a:xfrm>
          <a:prstGeom prst="rect">
            <a:avLst/>
          </a:prstGeom>
          <a:effectLst/>
        </p:spPr>
        <p:txBody>
          <a:bodyPr anchor="t"/>
          <a:lstStyle>
            <a:defPPr>
              <a:defRPr lang="en-US"/>
            </a:defPPr>
            <a:lvl1pPr indent="0" defTabSz="685800">
              <a:lnSpc>
                <a:spcPts val="2200"/>
              </a:lnSpc>
              <a:spcBef>
                <a:spcPts val="0"/>
              </a:spcBef>
              <a:spcAft>
                <a:spcPts val="1800"/>
              </a:spcAft>
              <a:buClr>
                <a:srgbClr val="0086F0"/>
              </a:buClr>
              <a:buSzPct val="115000"/>
              <a:buFontTx/>
              <a:buNone/>
              <a:defRPr b="0" i="0" spc="-75" baseline="0">
                <a:solidFill>
                  <a:srgbClr val="E7E7E7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557213" indent="-214313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charset="0"/>
              <a:buChar char="•"/>
              <a:defRPr sz="2100"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857250" indent="-171450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75000"/>
              <a:buFont typeface=".LucidaGrandeUI" charset="0"/>
              <a:buChar char="○"/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200150" indent="-171450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Font typeface="Arial" charset="0"/>
              <a:buChar char="•"/>
              <a:defRPr sz="1500"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 marL="1543050" indent="-171450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500"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18859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6pPr>
            <a:lvl7pPr marL="22288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7pPr>
            <a:lvl8pPr marL="25717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8pPr>
            <a:lvl9pPr marL="29146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pPr>
              <a:lnSpc>
                <a:spcPts val="2000"/>
              </a:lnSpc>
              <a:spcAft>
                <a:spcPts val="300"/>
              </a:spcAft>
            </a:pPr>
            <a:r>
              <a:rPr lang="en-US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Anterior Fusion </a:t>
            </a:r>
          </a:p>
          <a:p>
            <a:pPr marL="285750" indent="-285750">
              <a:lnSpc>
                <a:spcPts val="2000"/>
              </a:lnSpc>
              <a:spcAft>
                <a:spcPts val="300"/>
              </a:spcAft>
              <a:buClr>
                <a:srgbClr val="32339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Incision made through the abdomen and provides direct access to the spine </a:t>
            </a:r>
          </a:p>
          <a:p>
            <a:pPr marL="285750" indent="-285750">
              <a:lnSpc>
                <a:spcPts val="2000"/>
              </a:lnSpc>
              <a:spcAft>
                <a:spcPts val="300"/>
              </a:spcAft>
              <a:buClr>
                <a:srgbClr val="32339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Large implant can be placed with minimal soft tissue disruption to eliminate motion while fusion occurs</a:t>
            </a:r>
          </a:p>
          <a:p>
            <a:pPr marL="285750" indent="-285750">
              <a:lnSpc>
                <a:spcPts val="2000"/>
              </a:lnSpc>
              <a:spcAft>
                <a:spcPts val="300"/>
              </a:spcAft>
              <a:buClr>
                <a:srgbClr val="32339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Approach preserves back musculature and bony structures resulting in less pain and faster recovery</a:t>
            </a:r>
            <a:r>
              <a:rPr lang="en-US" baseline="30000" dirty="0">
                <a:solidFill>
                  <a:schemeClr val="bg1"/>
                </a:solidFill>
              </a:rPr>
              <a:t>11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E0A39F-F8BA-5A46-9C47-6B4FDE98DE71}"/>
              </a:ext>
            </a:extLst>
          </p:cNvPr>
          <p:cNvGrpSpPr/>
          <p:nvPr/>
        </p:nvGrpSpPr>
        <p:grpSpPr>
          <a:xfrm>
            <a:off x="105494" y="686438"/>
            <a:ext cx="4237906" cy="4018912"/>
            <a:chOff x="121761" y="285750"/>
            <a:chExt cx="3250818" cy="30828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319C858-DCB1-7C4B-9DD9-E24A89ED8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614" r="6085" b="618"/>
            <a:stretch/>
          </p:blipFill>
          <p:spPr>
            <a:xfrm>
              <a:off x="986615" y="285750"/>
              <a:ext cx="1521110" cy="1521110"/>
            </a:xfrm>
            <a:prstGeom prst="ellipse">
              <a:avLst/>
            </a:prstGeom>
            <a:ln w="31750">
              <a:solidFill>
                <a:schemeClr val="bg1">
                  <a:alpha val="50000"/>
                </a:schemeClr>
              </a:solidFill>
            </a:ln>
          </p:spPr>
        </p:pic>
        <p:pic>
          <p:nvPicPr>
            <p:cNvPr id="7" name="Content Placeholder 4">
              <a:extLst>
                <a:ext uri="{FF2B5EF4-FFF2-40B4-BE49-F238E27FC236}">
                  <a16:creationId xmlns:a16="http://schemas.microsoft.com/office/drawing/2014/main" id="{85034A2D-30D6-B247-AF16-4D4BA41E53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579" t="1172" r="937" b="27345"/>
            <a:stretch/>
          </p:blipFill>
          <p:spPr>
            <a:xfrm>
              <a:off x="121761" y="1841028"/>
              <a:ext cx="1521110" cy="1521110"/>
            </a:xfrm>
            <a:prstGeom prst="ellipse">
              <a:avLst/>
            </a:prstGeom>
            <a:ln w="31750">
              <a:solidFill>
                <a:schemeClr val="bg1">
                  <a:alpha val="50000"/>
                </a:schemeClr>
              </a:solidFill>
            </a:ln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5141313-41C4-9F4D-AD4B-868ACDD29D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44" t="-16206" r="1071" b="-14141"/>
            <a:stretch/>
          </p:blipFill>
          <p:spPr bwMode="auto">
            <a:xfrm>
              <a:off x="1851469" y="1847472"/>
              <a:ext cx="1521110" cy="1521110"/>
            </a:xfrm>
            <a:prstGeom prst="ellipse">
              <a:avLst/>
            </a:prstGeom>
            <a:gradFill>
              <a:gsLst>
                <a:gs pos="0">
                  <a:srgbClr val="A8A9A9"/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 w="31750">
              <a:solidFill>
                <a:schemeClr val="bg1">
                  <a:alpha val="50000"/>
                </a:schemeClr>
              </a:solidFill>
            </a:ln>
            <a:effectLst/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5F7C56A-5BA7-468D-A671-784E50AAEAC9}"/>
              </a:ext>
            </a:extLst>
          </p:cNvPr>
          <p:cNvSpPr/>
          <p:nvPr/>
        </p:nvSpPr>
        <p:spPr>
          <a:xfrm>
            <a:off x="3962400" y="4573838"/>
            <a:ext cx="490672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i="1" spc="-40" baseline="3000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11 </a:t>
            </a:r>
            <a:r>
              <a:rPr lang="en-US" sz="800" i="1" spc="-40" dirty="0" err="1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Udby</a:t>
            </a:r>
            <a:r>
              <a:rPr lang="en-US" sz="800" i="1" spc="-4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PM, </a:t>
            </a:r>
            <a:r>
              <a:rPr lang="en-US" sz="800" i="1" spc="-40" dirty="0" err="1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iBech-Azeddine</a:t>
            </a:r>
            <a:r>
              <a:rPr lang="en-US" sz="800" i="1" spc="-4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R,  Clin Neurol </a:t>
            </a:r>
            <a:r>
              <a:rPr lang="en-US" sz="800" i="1" spc="-40" dirty="0" err="1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Neurosurg</a:t>
            </a:r>
            <a:r>
              <a:rPr lang="en-US" sz="800" i="1" spc="-4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. 2015  Jun;133:64-9</a:t>
            </a:r>
          </a:p>
        </p:txBody>
      </p:sp>
    </p:spTree>
    <p:extLst>
      <p:ext uri="{BB962C8B-B14F-4D97-AF65-F5344CB8AC3E}">
        <p14:creationId xmlns:p14="http://schemas.microsoft.com/office/powerpoint/2010/main" val="1770660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2146" y="4324350"/>
            <a:ext cx="64100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 spc="-40" baseline="3000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12 </a:t>
            </a:r>
            <a:r>
              <a:rPr lang="en-US" sz="800" i="1" spc="-4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Outcomes after ALIF versus TLIF for Treatment of Symptomatic L5-S1 Spondylolisthesis: a Prospective, Multi-Institutional Comparative Effectiveness Study, Thompson P, et al, The Spine Journal, 2013 Sep;13(9):S159.</a:t>
            </a:r>
            <a:r>
              <a:rPr lang="en-US" sz="800" i="1" spc="-40" baseline="3000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   13 </a:t>
            </a:r>
            <a:r>
              <a:rPr lang="en-US" sz="800" i="1" spc="-4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Clinical outcome of stand-alone ALIF compared to posterior instrumentation for degenerative disc disease: A pilot study and a literature review, Clin Neurol </a:t>
            </a:r>
            <a:r>
              <a:rPr lang="en-US" sz="800" i="1" spc="-40" dirty="0" err="1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Neurosurg</a:t>
            </a:r>
            <a:r>
              <a:rPr lang="en-US" sz="800" i="1" spc="-4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. 2015 Jun; 133:64-9.  </a:t>
            </a:r>
            <a:r>
              <a:rPr lang="en-US" sz="800" i="1" spc="-40" baseline="3000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14</a:t>
            </a:r>
            <a:r>
              <a:rPr lang="en-US" sz="800" i="1" spc="-4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Lenz M, et al. Asian Spine J. 2021 Jan 5.   </a:t>
            </a:r>
            <a:r>
              <a:rPr lang="en-US" sz="800" i="1" spc="-40" baseline="3000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15</a:t>
            </a:r>
            <a:r>
              <a:rPr lang="en-US" sz="800" i="1" spc="-4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Richter M, Weidenfeld M, </a:t>
            </a:r>
            <a:r>
              <a:rPr lang="en-US" sz="800" i="1" spc="-40" dirty="0" err="1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Uckmann</a:t>
            </a:r>
            <a:r>
              <a:rPr lang="en-US" sz="800" i="1" spc="-4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FP. </a:t>
            </a:r>
            <a:r>
              <a:rPr lang="en-US" sz="800" i="1" spc="-40" dirty="0" err="1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Orthopade</a:t>
            </a:r>
            <a:r>
              <a:rPr lang="en-US" sz="800" i="1" spc="-4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. 2015 Feb;44(2):154-61.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5BCCDD8-D8BE-A748-97C3-1DD470CD1FF1}"/>
              </a:ext>
            </a:extLst>
          </p:cNvPr>
          <p:cNvSpPr txBox="1">
            <a:spLocks/>
          </p:cNvSpPr>
          <p:nvPr/>
        </p:nvSpPr>
        <p:spPr>
          <a:xfrm>
            <a:off x="282146" y="285750"/>
            <a:ext cx="6728254" cy="990602"/>
          </a:xfrm>
          <a:prstGeom prst="rect">
            <a:avLst/>
          </a:prstGeom>
        </p:spPr>
        <p:txBody>
          <a:bodyPr anchor="t" anchorCtr="0"/>
          <a:lstStyle>
            <a:lvl1pPr algn="l" defTabSz="6858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000" b="0" i="0" kern="1200" spc="-38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 spc="-50" dirty="0">
                <a:effectLst/>
              </a:rPr>
              <a:t>Surgical Intervention Advancements:</a:t>
            </a:r>
            <a:br>
              <a:rPr lang="en-US" spc="-50" dirty="0">
                <a:effectLst/>
              </a:rPr>
            </a:br>
            <a:r>
              <a:rPr lang="en-US" spc="-50" dirty="0">
                <a:effectLst/>
              </a:rPr>
              <a:t>Stand-Alone ALIF Benefits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C6D3-453D-994A-BAC3-50AAE782BA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928"/>
          <a:stretch/>
        </p:blipFill>
        <p:spPr>
          <a:xfrm rot="16200000" flipV="1">
            <a:off x="5429250" y="1428750"/>
            <a:ext cx="5143500" cy="2286000"/>
          </a:xfrm>
          <a:prstGeom prst="flowChartOffpageConnector">
            <a:avLst/>
          </a:prstGeom>
          <a:effectLst>
            <a:outerShdw dist="101600" dir="10800000" algn="r" rotWithShape="0">
              <a:schemeClr val="bg1">
                <a:alpha val="44000"/>
              </a:scheme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21DC15-98F5-5844-A616-C1042E3B7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504" y="1428750"/>
            <a:ext cx="5800495" cy="2462688"/>
          </a:xfrm>
          <a:prstGeom prst="rect">
            <a:avLst/>
          </a:prstGeom>
          <a:effectLst/>
        </p:spPr>
        <p:txBody>
          <a:bodyPr anchor="t"/>
          <a:lstStyle/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a:rPr>
              <a:t>Shortened patient recovery</a:t>
            </a:r>
            <a:r>
              <a:rPr lang="en-US" sz="1800" baseline="30000" dirty="0"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a:rPr>
              <a:t>12,13</a:t>
            </a:r>
          </a:p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a:rPr>
              <a:t>Less blood loss</a:t>
            </a:r>
            <a:r>
              <a:rPr lang="en-US" sz="1800" baseline="30000" dirty="0"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a:rPr>
              <a:t>14</a:t>
            </a:r>
          </a:p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a:rPr>
              <a:t>No destruction/destabilization of posterior elements</a:t>
            </a:r>
          </a:p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a:rPr>
              <a:t>Large graft area enhances opportunity for fusion</a:t>
            </a:r>
            <a:r>
              <a:rPr lang="en-US" sz="1800" baseline="30000" dirty="0"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a:rPr>
              <a:t>15</a:t>
            </a:r>
          </a:p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a:rPr>
              <a:t>Restores sagittal alignment and lumbar lordosis</a:t>
            </a:r>
          </a:p>
        </p:txBody>
      </p:sp>
    </p:spTree>
    <p:extLst>
      <p:ext uri="{BB962C8B-B14F-4D97-AF65-F5344CB8AC3E}">
        <p14:creationId xmlns:p14="http://schemas.microsoft.com/office/powerpoint/2010/main" val="1354646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7B8F23F-E279-8F4B-B0DC-1C20ABC87CDE}"/>
              </a:ext>
            </a:extLst>
          </p:cNvPr>
          <p:cNvSpPr txBox="1">
            <a:spLocks/>
          </p:cNvSpPr>
          <p:nvPr/>
        </p:nvSpPr>
        <p:spPr>
          <a:xfrm>
            <a:off x="3708414" y="312008"/>
            <a:ext cx="5225923" cy="990602"/>
          </a:xfrm>
          <a:prstGeom prst="rect">
            <a:avLst/>
          </a:prstGeom>
        </p:spPr>
        <p:txBody>
          <a:bodyPr anchor="t" anchorCtr="0"/>
          <a:lstStyle>
            <a:lvl1pPr algn="l" defTabSz="6858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000" b="0" i="0" kern="1200" spc="-38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 spc="-50" dirty="0">
                <a:effectLst/>
              </a:rPr>
              <a:t>Surgical Intervention Advancements:</a:t>
            </a:r>
            <a:br>
              <a:rPr lang="en-US" spc="-50" dirty="0">
                <a:effectLst/>
              </a:rPr>
            </a:br>
            <a:r>
              <a:rPr lang="en-US" spc="-50" dirty="0">
                <a:effectLst/>
              </a:rPr>
              <a:t>Integrated Lateral Benefits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CE2F6DA-2ED4-2F41-8541-B8C85C1AB1F4}"/>
              </a:ext>
            </a:extLst>
          </p:cNvPr>
          <p:cNvSpPr txBox="1">
            <a:spLocks/>
          </p:cNvSpPr>
          <p:nvPr/>
        </p:nvSpPr>
        <p:spPr>
          <a:xfrm>
            <a:off x="3733800" y="1733550"/>
            <a:ext cx="5029199" cy="2717054"/>
          </a:xfrm>
          <a:prstGeom prst="rect">
            <a:avLst/>
          </a:prstGeom>
          <a:effectLst/>
        </p:spPr>
        <p:txBody>
          <a:bodyPr anchor="t"/>
          <a:lstStyle>
            <a:defPPr>
              <a:defRPr lang="en-US"/>
            </a:defPPr>
            <a:lvl1pPr indent="0" defTabSz="685800">
              <a:lnSpc>
                <a:spcPts val="2200"/>
              </a:lnSpc>
              <a:spcBef>
                <a:spcPts val="0"/>
              </a:spcBef>
              <a:spcAft>
                <a:spcPts val="1800"/>
              </a:spcAft>
              <a:buClr>
                <a:srgbClr val="0086F0"/>
              </a:buClr>
              <a:buSzPct val="115000"/>
              <a:buFontTx/>
              <a:buNone/>
              <a:defRPr b="0" i="0" spc="-75" baseline="0">
                <a:solidFill>
                  <a:srgbClr val="E7E7E7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557213" indent="-214313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charset="0"/>
              <a:buChar char="•"/>
              <a:defRPr sz="2100"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857250" indent="-171450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75000"/>
              <a:buFont typeface=".LucidaGrandeUI" charset="0"/>
              <a:buChar char="○"/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200150" indent="-171450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Font typeface="Arial" charset="0"/>
              <a:buChar char="•"/>
              <a:defRPr sz="1500"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 marL="1543050" indent="-171450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500"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18859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6pPr>
            <a:lvl7pPr marL="22288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7pPr>
            <a:lvl8pPr marL="25717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8pPr>
            <a:lvl9pPr marL="29146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pPr>
              <a:lnSpc>
                <a:spcPts val="2000"/>
              </a:lnSpc>
              <a:spcAft>
                <a:spcPts val="300"/>
              </a:spcAft>
            </a:pPr>
            <a:r>
              <a:rPr lang="en-US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Lateral Fusion </a:t>
            </a:r>
          </a:p>
          <a:p>
            <a:pPr marL="285750" indent="-285750">
              <a:lnSpc>
                <a:spcPts val="2000"/>
              </a:lnSpc>
              <a:spcAft>
                <a:spcPts val="300"/>
              </a:spcAft>
              <a:buClr>
                <a:srgbClr val="32339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Minimally invasive incision made through the Psoas muscle and retracted for access to the lumbar spine</a:t>
            </a:r>
          </a:p>
          <a:p>
            <a:pPr marL="285750" indent="-285750">
              <a:lnSpc>
                <a:spcPts val="2000"/>
              </a:lnSpc>
              <a:spcAft>
                <a:spcPts val="300"/>
              </a:spcAft>
              <a:buClr>
                <a:srgbClr val="32339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Enables access to higher lumbar spine levels more challenging to reach from anterior approach and for practices without anterior approach surgeon support</a:t>
            </a:r>
          </a:p>
          <a:p>
            <a:pPr marL="285750" indent="-285750">
              <a:lnSpc>
                <a:spcPts val="2000"/>
              </a:lnSpc>
              <a:spcAft>
                <a:spcPts val="300"/>
              </a:spcAft>
              <a:buClr>
                <a:srgbClr val="32339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Larger implant with lordotic options can be inserted to eliminate motion while fusion occurs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0E8FC5-97E8-D243-994A-B60BA77826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1720" y="0"/>
            <a:ext cx="6979920" cy="4362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FC2065-027B-C34A-8306-0359994414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2" t="-7460" r="-3529" b="-36759"/>
          <a:stretch/>
        </p:blipFill>
        <p:spPr>
          <a:xfrm>
            <a:off x="1600200" y="2876550"/>
            <a:ext cx="1943100" cy="1943100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bg1">
                <a:alpha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18356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90550"/>
            <a:ext cx="4171948" cy="838200"/>
          </a:xfrm>
        </p:spPr>
        <p:txBody>
          <a:bodyPr anchor="t"/>
          <a:lstStyle/>
          <a:p>
            <a:r>
              <a:rPr lang="en-US" sz="3000" spc="-50" dirty="0">
                <a:effectLst/>
                <a:latin typeface="Franklin Gothic Medium" charset="0"/>
                <a:ea typeface="Franklin Gothic Medium" charset="0"/>
                <a:cs typeface="Franklin Gothic Medium" charset="0"/>
              </a:rPr>
              <a:t>Overview &amp; 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1" y="1428750"/>
            <a:ext cx="2819399" cy="3012608"/>
          </a:xfrm>
          <a:effectLst/>
        </p:spPr>
        <p:txBody>
          <a:bodyPr anchor="t"/>
          <a:lstStyle/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Franklin Gothic Book" charset="0"/>
                <a:ea typeface="Franklin Gothic Book" charset="0"/>
                <a:cs typeface="Franklin Gothic Book" charset="0"/>
              </a:rPr>
              <a:t>Low Back </a:t>
            </a:r>
            <a:br>
              <a:rPr lang="en-US" sz="1800" dirty="0"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Franklin Gothic Book" charset="0"/>
                <a:ea typeface="Franklin Gothic Book" charset="0"/>
                <a:cs typeface="Franklin Gothic Book" charset="0"/>
              </a:rPr>
            </a:b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Franklin Gothic Book" charset="0"/>
                <a:ea typeface="Franklin Gothic Book" charset="0"/>
                <a:cs typeface="Franklin Gothic Book" charset="0"/>
              </a:rPr>
              <a:t>Pain </a:t>
            </a:r>
          </a:p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Franklin Gothic Book" charset="0"/>
                <a:ea typeface="Franklin Gothic Book" charset="0"/>
                <a:cs typeface="Franklin Gothic Book" charset="0"/>
              </a:rPr>
              <a:t>What is Degenerative Disc Disease (DDD)?</a:t>
            </a:r>
          </a:p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Franklin Gothic Book" charset="0"/>
                <a:ea typeface="Franklin Gothic Book" charset="0"/>
                <a:cs typeface="Franklin Gothic Book" charset="0"/>
              </a:rPr>
              <a:t>Advancements in Treatment Options</a:t>
            </a:r>
          </a:p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Franklin Gothic Book" charset="0"/>
                <a:ea typeface="Franklin Gothic Book" charset="0"/>
                <a:cs typeface="Franklin Gothic Book" charset="0"/>
              </a:rPr>
              <a:t>When to Refer a Patient to a Spinal Surgeon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2630A4A-7DF3-BE41-B8B4-4F896CB67CB8}"/>
              </a:ext>
            </a:extLst>
          </p:cNvPr>
          <p:cNvGrpSpPr/>
          <p:nvPr/>
        </p:nvGrpSpPr>
        <p:grpSpPr>
          <a:xfrm>
            <a:off x="528777" y="1525354"/>
            <a:ext cx="466445" cy="466445"/>
            <a:chOff x="528777" y="1627702"/>
            <a:chExt cx="466445" cy="466445"/>
          </a:xfrm>
          <a:effectLst>
            <a:outerShdw blurRad="63500" dist="38100" dir="12000000" sx="112000" sy="112000" algn="tl" rotWithShape="0">
              <a:prstClr val="black">
                <a:alpha val="26000"/>
              </a:prstClr>
            </a:outerShdw>
          </a:effectLst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2D4AE105-E10B-5E49-B962-DACA26609E5A}"/>
                </a:ext>
              </a:extLst>
            </p:cNvPr>
            <p:cNvSpPr/>
            <p:nvPr/>
          </p:nvSpPr>
          <p:spPr>
            <a:xfrm rot="2700000">
              <a:off x="528777" y="1627702"/>
              <a:ext cx="466445" cy="466445"/>
            </a:xfrm>
            <a:prstGeom prst="roundRect">
              <a:avLst>
                <a:gd name="adj" fmla="val 80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2FE8C1-C915-F74F-8C05-3FB4C1A7139A}"/>
                </a:ext>
              </a:extLst>
            </p:cNvPr>
            <p:cNvSpPr txBox="1"/>
            <p:nvPr/>
          </p:nvSpPr>
          <p:spPr>
            <a:xfrm>
              <a:off x="533399" y="1670424"/>
              <a:ext cx="4572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ranklin Gothic Book" panose="020B0503020102020204" pitchFamily="34" charset="0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CEF58B-48D6-C748-A5EC-84F528C2B1E4}"/>
              </a:ext>
            </a:extLst>
          </p:cNvPr>
          <p:cNvGrpSpPr/>
          <p:nvPr/>
        </p:nvGrpSpPr>
        <p:grpSpPr>
          <a:xfrm>
            <a:off x="528777" y="2309672"/>
            <a:ext cx="466445" cy="466445"/>
            <a:chOff x="528777" y="1627702"/>
            <a:chExt cx="466445" cy="466445"/>
          </a:xfrm>
          <a:effectLst>
            <a:outerShdw blurRad="63500" dist="38100" dir="12000000" sx="112000" sy="112000" algn="tl" rotWithShape="0">
              <a:prstClr val="black">
                <a:alpha val="26000"/>
              </a:prstClr>
            </a:outerShdw>
          </a:effectLst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794B765D-796E-B746-B1ED-A0227F9CB625}"/>
                </a:ext>
              </a:extLst>
            </p:cNvPr>
            <p:cNvSpPr/>
            <p:nvPr/>
          </p:nvSpPr>
          <p:spPr>
            <a:xfrm rot="2700000">
              <a:off x="528777" y="1627702"/>
              <a:ext cx="466445" cy="466445"/>
            </a:xfrm>
            <a:prstGeom prst="roundRect">
              <a:avLst>
                <a:gd name="adj" fmla="val 80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5EE1C5-46EB-2F42-B808-DCBFF8D2BDD4}"/>
                </a:ext>
              </a:extLst>
            </p:cNvPr>
            <p:cNvSpPr txBox="1"/>
            <p:nvPr/>
          </p:nvSpPr>
          <p:spPr>
            <a:xfrm>
              <a:off x="533399" y="1670424"/>
              <a:ext cx="4572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ranklin Gothic Book" panose="020B0503020102020204" pitchFamily="34" charset="0"/>
                </a:rPr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714A381-1365-DD44-9BC0-266222CEF440}"/>
              </a:ext>
            </a:extLst>
          </p:cNvPr>
          <p:cNvGrpSpPr/>
          <p:nvPr/>
        </p:nvGrpSpPr>
        <p:grpSpPr>
          <a:xfrm>
            <a:off x="528777" y="3093990"/>
            <a:ext cx="466445" cy="466445"/>
            <a:chOff x="528777" y="1627702"/>
            <a:chExt cx="466445" cy="466445"/>
          </a:xfrm>
          <a:effectLst>
            <a:outerShdw blurRad="63500" dist="38100" dir="12000000" sx="112000" sy="112000" algn="tl" rotWithShape="0">
              <a:prstClr val="black">
                <a:alpha val="26000"/>
              </a:prstClr>
            </a:outerShdw>
          </a:effectLst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1A7C54FC-AF8B-CF40-8961-B7716B4430D9}"/>
                </a:ext>
              </a:extLst>
            </p:cNvPr>
            <p:cNvSpPr/>
            <p:nvPr/>
          </p:nvSpPr>
          <p:spPr>
            <a:xfrm rot="2700000">
              <a:off x="528777" y="1627702"/>
              <a:ext cx="466445" cy="466445"/>
            </a:xfrm>
            <a:prstGeom prst="roundRect">
              <a:avLst>
                <a:gd name="adj" fmla="val 80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865B9E-064E-A64A-853D-9B616A262BB9}"/>
                </a:ext>
              </a:extLst>
            </p:cNvPr>
            <p:cNvSpPr txBox="1"/>
            <p:nvPr/>
          </p:nvSpPr>
          <p:spPr>
            <a:xfrm>
              <a:off x="533399" y="1670424"/>
              <a:ext cx="4572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ranklin Gothic Book" panose="020B0503020102020204" pitchFamily="34" charset="0"/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2C84A62-944A-264D-A69B-424E7C72CD70}"/>
              </a:ext>
            </a:extLst>
          </p:cNvPr>
          <p:cNvGrpSpPr/>
          <p:nvPr/>
        </p:nvGrpSpPr>
        <p:grpSpPr>
          <a:xfrm>
            <a:off x="528777" y="3878309"/>
            <a:ext cx="466445" cy="466445"/>
            <a:chOff x="528777" y="1627702"/>
            <a:chExt cx="466445" cy="466445"/>
          </a:xfrm>
          <a:effectLst>
            <a:outerShdw blurRad="63500" dist="38100" dir="12000000" sx="112000" sy="112000" algn="tl" rotWithShape="0">
              <a:prstClr val="black">
                <a:alpha val="26000"/>
              </a:prstClr>
            </a:outerShdw>
          </a:effectLst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97876E65-C5B9-7D4D-98C9-7CCF534BDBCE}"/>
                </a:ext>
              </a:extLst>
            </p:cNvPr>
            <p:cNvSpPr/>
            <p:nvPr/>
          </p:nvSpPr>
          <p:spPr>
            <a:xfrm rot="2700000">
              <a:off x="528777" y="1627702"/>
              <a:ext cx="466445" cy="466445"/>
            </a:xfrm>
            <a:prstGeom prst="roundRect">
              <a:avLst>
                <a:gd name="adj" fmla="val 80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19D9588-C0F0-784C-8603-AC98A5564A17}"/>
                </a:ext>
              </a:extLst>
            </p:cNvPr>
            <p:cNvSpPr txBox="1"/>
            <p:nvPr/>
          </p:nvSpPr>
          <p:spPr>
            <a:xfrm>
              <a:off x="533399" y="1670424"/>
              <a:ext cx="4572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ranklin Gothic Book" panose="020B0503020102020204" pitchFamily="34" charset="0"/>
                </a:rPr>
                <a:t>4</a:t>
              </a:r>
            </a:p>
          </p:txBody>
        </p:sp>
      </p:grpSp>
      <p:sp>
        <p:nvSpPr>
          <p:cNvPr id="21" name="Subtitle 2">
            <a:extLst>
              <a:ext uri="{FF2B5EF4-FFF2-40B4-BE49-F238E27FC236}">
                <a16:creationId xmlns:a16="http://schemas.microsoft.com/office/drawing/2014/main" id="{9611D955-633F-9B4C-813B-937B4B7787BA}"/>
              </a:ext>
            </a:extLst>
          </p:cNvPr>
          <p:cNvSpPr txBox="1">
            <a:spLocks/>
          </p:cNvSpPr>
          <p:nvPr/>
        </p:nvSpPr>
        <p:spPr>
          <a:xfrm>
            <a:off x="5638800" y="4848214"/>
            <a:ext cx="2971800" cy="209331"/>
          </a:xfrm>
          <a:prstGeom prst="rect">
            <a:avLst/>
          </a:prstGeom>
        </p:spPr>
        <p:txBody>
          <a:bodyPr anchor="b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250"/>
              </a:lnSpc>
              <a:spcBef>
                <a:spcPts val="0"/>
              </a:spcBef>
            </a:pPr>
            <a:r>
              <a:rPr lang="en-US" sz="900" spc="-50" dirty="0">
                <a:solidFill>
                  <a:schemeClr val="bg1"/>
                </a:solidFill>
                <a:effectLst>
                  <a:outerShdw blurRad="762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Franklin Gothic Book" charset="0"/>
                <a:ea typeface="Franklin Gothic Book" charset="0"/>
                <a:cs typeface="Franklin Gothic Book" charset="0"/>
              </a:rPr>
              <a:t>Treating Patients </a:t>
            </a:r>
            <a:r>
              <a:rPr lang="en-US" sz="700" spc="-50" dirty="0">
                <a:solidFill>
                  <a:schemeClr val="bg1"/>
                </a:solidFill>
                <a:effectLst>
                  <a:outerShdw blurRad="762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Franklin Gothic Book" charset="0"/>
                <a:ea typeface="Franklin Gothic Book" charset="0"/>
                <a:cs typeface="Franklin Gothic Book" charset="0"/>
              </a:rPr>
              <a:t>with</a:t>
            </a:r>
            <a:r>
              <a:rPr lang="en-US" sz="900" spc="-50" dirty="0">
                <a:solidFill>
                  <a:schemeClr val="bg1"/>
                </a:solidFill>
                <a:effectLst>
                  <a:outerShdw blurRad="762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Franklin Gothic Book" charset="0"/>
                <a:ea typeface="Franklin Gothic Book" charset="0"/>
                <a:cs typeface="Franklin Gothic Book" charset="0"/>
              </a:rPr>
              <a:t> Lumbar Degenerative Disc Disease (DDD)</a:t>
            </a:r>
          </a:p>
        </p:txBody>
      </p:sp>
      <p:sp>
        <p:nvSpPr>
          <p:cNvPr id="22" name="Slide Number Placeholder 8">
            <a:extLst>
              <a:ext uri="{FF2B5EF4-FFF2-40B4-BE49-F238E27FC236}">
                <a16:creationId xmlns:a16="http://schemas.microsoft.com/office/drawing/2014/main" id="{CC475A62-B964-024F-B95D-9F16E0546935}"/>
              </a:ext>
            </a:extLst>
          </p:cNvPr>
          <p:cNvSpPr txBox="1">
            <a:spLocks/>
          </p:cNvSpPr>
          <p:nvPr/>
        </p:nvSpPr>
        <p:spPr>
          <a:xfrm>
            <a:off x="8382000" y="4851057"/>
            <a:ext cx="466496" cy="22207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b="1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9365F48-4EC2-4A32-8E10-E01C273F87BE}" type="slidenum">
              <a:rPr lang="en-US" sz="1100" smtClean="0">
                <a:solidFill>
                  <a:schemeClr val="bg1"/>
                </a:solidFill>
                <a:effectLst>
                  <a:outerShdw blurRad="76200" dist="38100" dir="2700000" algn="tl" rotWithShape="0">
                    <a:prstClr val="black">
                      <a:alpha val="30000"/>
                    </a:prstClr>
                  </a:outerShdw>
                </a:effectLst>
              </a:rPr>
              <a:pPr algn="r"/>
              <a:t>2</a:t>
            </a:fld>
            <a:endParaRPr lang="en-US" sz="1100" dirty="0">
              <a:solidFill>
                <a:schemeClr val="bg1"/>
              </a:solidFill>
              <a:effectLst>
                <a:outerShdw blurRad="76200" dist="38100" dir="270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C90C49C7-7237-7742-9178-715D640E8BBA}"/>
              </a:ext>
            </a:extLst>
          </p:cNvPr>
          <p:cNvSpPr/>
          <p:nvPr/>
        </p:nvSpPr>
        <p:spPr>
          <a:xfrm>
            <a:off x="8839200" y="4848214"/>
            <a:ext cx="304800" cy="209331"/>
          </a:xfrm>
          <a:custGeom>
            <a:avLst/>
            <a:gdLst>
              <a:gd name="connsiteX0" fmla="*/ 0 w 219304"/>
              <a:gd name="connsiteY0" fmla="*/ 0 h 209331"/>
              <a:gd name="connsiteX1" fmla="*/ 219304 w 219304"/>
              <a:gd name="connsiteY1" fmla="*/ 0 h 209331"/>
              <a:gd name="connsiteX2" fmla="*/ 219304 w 219304"/>
              <a:gd name="connsiteY2" fmla="*/ 209331 h 209331"/>
              <a:gd name="connsiteX3" fmla="*/ 0 w 219304"/>
              <a:gd name="connsiteY3" fmla="*/ 209331 h 209331"/>
              <a:gd name="connsiteX4" fmla="*/ 0 w 219304"/>
              <a:gd name="connsiteY4" fmla="*/ 0 h 209331"/>
              <a:gd name="connsiteX0" fmla="*/ 0 w 219304"/>
              <a:gd name="connsiteY0" fmla="*/ 0 h 209331"/>
              <a:gd name="connsiteX1" fmla="*/ 219304 w 219304"/>
              <a:gd name="connsiteY1" fmla="*/ 0 h 209331"/>
              <a:gd name="connsiteX2" fmla="*/ 219304 w 219304"/>
              <a:gd name="connsiteY2" fmla="*/ 209331 h 209331"/>
              <a:gd name="connsiteX3" fmla="*/ 32084 w 219304"/>
              <a:gd name="connsiteY3" fmla="*/ 205320 h 209331"/>
              <a:gd name="connsiteX4" fmla="*/ 0 w 219304"/>
              <a:gd name="connsiteY4" fmla="*/ 0 h 209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304" h="209331">
                <a:moveTo>
                  <a:pt x="0" y="0"/>
                </a:moveTo>
                <a:lnTo>
                  <a:pt x="219304" y="0"/>
                </a:lnTo>
                <a:lnTo>
                  <a:pt x="219304" y="209331"/>
                </a:lnTo>
                <a:lnTo>
                  <a:pt x="32084" y="20532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DB2FA393-9440-4A47-9426-5853D9B68742}"/>
              </a:ext>
            </a:extLst>
          </p:cNvPr>
          <p:cNvSpPr/>
          <p:nvPr/>
        </p:nvSpPr>
        <p:spPr>
          <a:xfrm rot="10800000">
            <a:off x="4267199" y="-8753"/>
            <a:ext cx="4893276" cy="5156887"/>
          </a:xfrm>
          <a:custGeom>
            <a:avLst/>
            <a:gdLst>
              <a:gd name="connsiteX0" fmla="*/ 0 w 1474573"/>
              <a:gd name="connsiteY0" fmla="*/ 32952 h 5148649"/>
              <a:gd name="connsiteX1" fmla="*/ 0 w 1474573"/>
              <a:gd name="connsiteY1" fmla="*/ 5148649 h 5148649"/>
              <a:gd name="connsiteX2" fmla="*/ 123567 w 1474573"/>
              <a:gd name="connsiteY2" fmla="*/ 5148649 h 5148649"/>
              <a:gd name="connsiteX3" fmla="*/ 1474573 w 1474573"/>
              <a:gd name="connsiteY3" fmla="*/ 5148649 h 5148649"/>
              <a:gd name="connsiteX4" fmla="*/ 1474573 w 1474573"/>
              <a:gd name="connsiteY4" fmla="*/ 0 h 5148649"/>
              <a:gd name="connsiteX5" fmla="*/ 0 w 1474573"/>
              <a:gd name="connsiteY5" fmla="*/ 32952 h 5148649"/>
              <a:gd name="connsiteX0" fmla="*/ 0 w 1474573"/>
              <a:gd name="connsiteY0" fmla="*/ 16476 h 5148649"/>
              <a:gd name="connsiteX1" fmla="*/ 0 w 1474573"/>
              <a:gd name="connsiteY1" fmla="*/ 5148649 h 5148649"/>
              <a:gd name="connsiteX2" fmla="*/ 123567 w 1474573"/>
              <a:gd name="connsiteY2" fmla="*/ 5148649 h 5148649"/>
              <a:gd name="connsiteX3" fmla="*/ 1474573 w 1474573"/>
              <a:gd name="connsiteY3" fmla="*/ 5148649 h 5148649"/>
              <a:gd name="connsiteX4" fmla="*/ 1474573 w 1474573"/>
              <a:gd name="connsiteY4" fmla="*/ 0 h 5148649"/>
              <a:gd name="connsiteX5" fmla="*/ 0 w 1474573"/>
              <a:gd name="connsiteY5" fmla="*/ 16476 h 5148649"/>
              <a:gd name="connsiteX0" fmla="*/ 16154 w 1498965"/>
              <a:gd name="connsiteY0" fmla="*/ 16476 h 5165125"/>
              <a:gd name="connsiteX1" fmla="*/ 16154 w 1498965"/>
              <a:gd name="connsiteY1" fmla="*/ 5148649 h 5165125"/>
              <a:gd name="connsiteX2" fmla="*/ 139721 w 1498965"/>
              <a:gd name="connsiteY2" fmla="*/ 5148649 h 5165125"/>
              <a:gd name="connsiteX3" fmla="*/ 1498965 w 1498965"/>
              <a:gd name="connsiteY3" fmla="*/ 5165125 h 5165125"/>
              <a:gd name="connsiteX4" fmla="*/ 1490727 w 1498965"/>
              <a:gd name="connsiteY4" fmla="*/ 0 h 5165125"/>
              <a:gd name="connsiteX5" fmla="*/ 16154 w 1498965"/>
              <a:gd name="connsiteY5" fmla="*/ 16476 h 5165125"/>
              <a:gd name="connsiteX0" fmla="*/ 0 w 1482811"/>
              <a:gd name="connsiteY0" fmla="*/ 16476 h 5321643"/>
              <a:gd name="connsiteX1" fmla="*/ 0 w 1482811"/>
              <a:gd name="connsiteY1" fmla="*/ 5148649 h 5321643"/>
              <a:gd name="connsiteX2" fmla="*/ 403653 w 1482811"/>
              <a:gd name="connsiteY2" fmla="*/ 5321643 h 5321643"/>
              <a:gd name="connsiteX3" fmla="*/ 1482811 w 1482811"/>
              <a:gd name="connsiteY3" fmla="*/ 5165125 h 5321643"/>
              <a:gd name="connsiteX4" fmla="*/ 1474573 w 1482811"/>
              <a:gd name="connsiteY4" fmla="*/ 0 h 5321643"/>
              <a:gd name="connsiteX5" fmla="*/ 0 w 1482811"/>
              <a:gd name="connsiteY5" fmla="*/ 16476 h 5321643"/>
              <a:gd name="connsiteX0" fmla="*/ 0 w 1482811"/>
              <a:gd name="connsiteY0" fmla="*/ 16476 h 5800527"/>
              <a:gd name="connsiteX1" fmla="*/ 0 w 1482811"/>
              <a:gd name="connsiteY1" fmla="*/ 5148649 h 5800527"/>
              <a:gd name="connsiteX2" fmla="*/ 1482811 w 1482811"/>
              <a:gd name="connsiteY2" fmla="*/ 5165125 h 5800527"/>
              <a:gd name="connsiteX3" fmla="*/ 1474573 w 1482811"/>
              <a:gd name="connsiteY3" fmla="*/ 0 h 5800527"/>
              <a:gd name="connsiteX4" fmla="*/ 0 w 1482811"/>
              <a:gd name="connsiteY4" fmla="*/ 16476 h 5800527"/>
              <a:gd name="connsiteX0" fmla="*/ 0 w 1482811"/>
              <a:gd name="connsiteY0" fmla="*/ 16476 h 5544083"/>
              <a:gd name="connsiteX1" fmla="*/ 0 w 1482811"/>
              <a:gd name="connsiteY1" fmla="*/ 5148649 h 5544083"/>
              <a:gd name="connsiteX2" fmla="*/ 1482811 w 1482811"/>
              <a:gd name="connsiteY2" fmla="*/ 5165125 h 5544083"/>
              <a:gd name="connsiteX3" fmla="*/ 1474573 w 1482811"/>
              <a:gd name="connsiteY3" fmla="*/ 0 h 5544083"/>
              <a:gd name="connsiteX4" fmla="*/ 0 w 1482811"/>
              <a:gd name="connsiteY4" fmla="*/ 16476 h 5544083"/>
              <a:gd name="connsiteX0" fmla="*/ 0 w 1482811"/>
              <a:gd name="connsiteY0" fmla="*/ 16476 h 5165125"/>
              <a:gd name="connsiteX1" fmla="*/ 0 w 1482811"/>
              <a:gd name="connsiteY1" fmla="*/ 5148649 h 5165125"/>
              <a:gd name="connsiteX2" fmla="*/ 1482811 w 1482811"/>
              <a:gd name="connsiteY2" fmla="*/ 5165125 h 5165125"/>
              <a:gd name="connsiteX3" fmla="*/ 1474573 w 1482811"/>
              <a:gd name="connsiteY3" fmla="*/ 0 h 5165125"/>
              <a:gd name="connsiteX4" fmla="*/ 0 w 1482811"/>
              <a:gd name="connsiteY4" fmla="*/ 16476 h 5165125"/>
              <a:gd name="connsiteX0" fmla="*/ 8238 w 1482811"/>
              <a:gd name="connsiteY0" fmla="*/ 8238 h 5165125"/>
              <a:gd name="connsiteX1" fmla="*/ 0 w 1482811"/>
              <a:gd name="connsiteY1" fmla="*/ 5148649 h 5165125"/>
              <a:gd name="connsiteX2" fmla="*/ 1482811 w 1482811"/>
              <a:gd name="connsiteY2" fmla="*/ 5165125 h 5165125"/>
              <a:gd name="connsiteX3" fmla="*/ 1474573 w 1482811"/>
              <a:gd name="connsiteY3" fmla="*/ 0 h 5165125"/>
              <a:gd name="connsiteX4" fmla="*/ 8238 w 1482811"/>
              <a:gd name="connsiteY4" fmla="*/ 8238 h 5165125"/>
              <a:gd name="connsiteX0" fmla="*/ 8238 w 1493108"/>
              <a:gd name="connsiteY0" fmla="*/ 8238 h 5165125"/>
              <a:gd name="connsiteX1" fmla="*/ 0 w 1493108"/>
              <a:gd name="connsiteY1" fmla="*/ 5148649 h 5165125"/>
              <a:gd name="connsiteX2" fmla="*/ 1482811 w 1493108"/>
              <a:gd name="connsiteY2" fmla="*/ 5165125 h 5165125"/>
              <a:gd name="connsiteX3" fmla="*/ 1493108 w 1493108"/>
              <a:gd name="connsiteY3" fmla="*/ 2529531 h 5165125"/>
              <a:gd name="connsiteX4" fmla="*/ 1474573 w 1493108"/>
              <a:gd name="connsiteY4" fmla="*/ 0 h 5165125"/>
              <a:gd name="connsiteX5" fmla="*/ 8238 w 1493108"/>
              <a:gd name="connsiteY5" fmla="*/ 8238 h 5165125"/>
              <a:gd name="connsiteX0" fmla="*/ 8238 w 1732005"/>
              <a:gd name="connsiteY0" fmla="*/ 8238 h 5165125"/>
              <a:gd name="connsiteX1" fmla="*/ 0 w 1732005"/>
              <a:gd name="connsiteY1" fmla="*/ 5148649 h 5165125"/>
              <a:gd name="connsiteX2" fmla="*/ 1482811 w 1732005"/>
              <a:gd name="connsiteY2" fmla="*/ 5165125 h 5165125"/>
              <a:gd name="connsiteX3" fmla="*/ 1732005 w 1732005"/>
              <a:gd name="connsiteY3" fmla="*/ 2521293 h 5165125"/>
              <a:gd name="connsiteX4" fmla="*/ 1474573 w 1732005"/>
              <a:gd name="connsiteY4" fmla="*/ 0 h 5165125"/>
              <a:gd name="connsiteX5" fmla="*/ 8238 w 1732005"/>
              <a:gd name="connsiteY5" fmla="*/ 8238 h 5165125"/>
              <a:gd name="connsiteX0" fmla="*/ 8238 w 1732005"/>
              <a:gd name="connsiteY0" fmla="*/ 8238 h 5165125"/>
              <a:gd name="connsiteX1" fmla="*/ 0 w 1732005"/>
              <a:gd name="connsiteY1" fmla="*/ 5148649 h 5165125"/>
              <a:gd name="connsiteX2" fmla="*/ 1482811 w 1732005"/>
              <a:gd name="connsiteY2" fmla="*/ 5165125 h 5165125"/>
              <a:gd name="connsiteX3" fmla="*/ 1732005 w 1732005"/>
              <a:gd name="connsiteY3" fmla="*/ 2521293 h 5165125"/>
              <a:gd name="connsiteX4" fmla="*/ 1474573 w 1732005"/>
              <a:gd name="connsiteY4" fmla="*/ 0 h 5165125"/>
              <a:gd name="connsiteX5" fmla="*/ 8238 w 1732005"/>
              <a:gd name="connsiteY5" fmla="*/ 8238 h 5165125"/>
              <a:gd name="connsiteX0" fmla="*/ 8238 w 1732005"/>
              <a:gd name="connsiteY0" fmla="*/ 8238 h 5165125"/>
              <a:gd name="connsiteX1" fmla="*/ 0 w 1732005"/>
              <a:gd name="connsiteY1" fmla="*/ 5148649 h 5165125"/>
              <a:gd name="connsiteX2" fmla="*/ 1482811 w 1732005"/>
              <a:gd name="connsiteY2" fmla="*/ 5165125 h 5165125"/>
              <a:gd name="connsiteX3" fmla="*/ 1732005 w 1732005"/>
              <a:gd name="connsiteY3" fmla="*/ 2521293 h 5165125"/>
              <a:gd name="connsiteX4" fmla="*/ 1474573 w 1732005"/>
              <a:gd name="connsiteY4" fmla="*/ 0 h 5165125"/>
              <a:gd name="connsiteX5" fmla="*/ 8238 w 1732005"/>
              <a:gd name="connsiteY5" fmla="*/ 8238 h 5165125"/>
              <a:gd name="connsiteX0" fmla="*/ 8238 w 1732005"/>
              <a:gd name="connsiteY0" fmla="*/ 8238 h 5156887"/>
              <a:gd name="connsiteX1" fmla="*/ 0 w 1732005"/>
              <a:gd name="connsiteY1" fmla="*/ 5148649 h 5156887"/>
              <a:gd name="connsiteX2" fmla="*/ 1475280 w 1732005"/>
              <a:gd name="connsiteY2" fmla="*/ 5156887 h 5156887"/>
              <a:gd name="connsiteX3" fmla="*/ 1732005 w 1732005"/>
              <a:gd name="connsiteY3" fmla="*/ 2521293 h 5156887"/>
              <a:gd name="connsiteX4" fmla="*/ 1474573 w 1732005"/>
              <a:gd name="connsiteY4" fmla="*/ 0 h 5156887"/>
              <a:gd name="connsiteX5" fmla="*/ 8238 w 1732005"/>
              <a:gd name="connsiteY5" fmla="*/ 8238 h 5156887"/>
              <a:gd name="connsiteX0" fmla="*/ 0 w 1735404"/>
              <a:gd name="connsiteY0" fmla="*/ 8238 h 5156887"/>
              <a:gd name="connsiteX1" fmla="*/ 3399 w 1735404"/>
              <a:gd name="connsiteY1" fmla="*/ 5148649 h 5156887"/>
              <a:gd name="connsiteX2" fmla="*/ 1478679 w 1735404"/>
              <a:gd name="connsiteY2" fmla="*/ 5156887 h 5156887"/>
              <a:gd name="connsiteX3" fmla="*/ 1735404 w 1735404"/>
              <a:gd name="connsiteY3" fmla="*/ 2521293 h 5156887"/>
              <a:gd name="connsiteX4" fmla="*/ 1477972 w 1735404"/>
              <a:gd name="connsiteY4" fmla="*/ 0 h 5156887"/>
              <a:gd name="connsiteX5" fmla="*/ 0 w 1735404"/>
              <a:gd name="connsiteY5" fmla="*/ 8238 h 5156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5404" h="5156887">
                <a:moveTo>
                  <a:pt x="0" y="8238"/>
                </a:moveTo>
                <a:lnTo>
                  <a:pt x="3399" y="5148649"/>
                </a:lnTo>
                <a:lnTo>
                  <a:pt x="1478679" y="5156887"/>
                </a:lnTo>
                <a:lnTo>
                  <a:pt x="1735404" y="2521293"/>
                </a:lnTo>
                <a:lnTo>
                  <a:pt x="1477972" y="0"/>
                </a:lnTo>
                <a:lnTo>
                  <a:pt x="0" y="8238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898" r="-18106"/>
            </a:stretch>
          </a:blipFill>
          <a:ln>
            <a:noFill/>
          </a:ln>
          <a:effectLst>
            <a:outerShdw dist="101600" dir="10800000" algn="r" rotWithShape="0">
              <a:schemeClr val="bg1">
                <a:alpha val="4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638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8D9C8FA5-21A3-F740-AA27-FC74D3622D4B}"/>
              </a:ext>
            </a:extLst>
          </p:cNvPr>
          <p:cNvSpPr/>
          <p:nvPr/>
        </p:nvSpPr>
        <p:spPr>
          <a:xfrm flipH="1">
            <a:off x="6857006" y="-8753"/>
            <a:ext cx="2286994" cy="5156887"/>
          </a:xfrm>
          <a:custGeom>
            <a:avLst/>
            <a:gdLst>
              <a:gd name="connsiteX0" fmla="*/ 0 w 1474573"/>
              <a:gd name="connsiteY0" fmla="*/ 32952 h 5148649"/>
              <a:gd name="connsiteX1" fmla="*/ 0 w 1474573"/>
              <a:gd name="connsiteY1" fmla="*/ 5148649 h 5148649"/>
              <a:gd name="connsiteX2" fmla="*/ 123567 w 1474573"/>
              <a:gd name="connsiteY2" fmla="*/ 5148649 h 5148649"/>
              <a:gd name="connsiteX3" fmla="*/ 1474573 w 1474573"/>
              <a:gd name="connsiteY3" fmla="*/ 5148649 h 5148649"/>
              <a:gd name="connsiteX4" fmla="*/ 1474573 w 1474573"/>
              <a:gd name="connsiteY4" fmla="*/ 0 h 5148649"/>
              <a:gd name="connsiteX5" fmla="*/ 0 w 1474573"/>
              <a:gd name="connsiteY5" fmla="*/ 32952 h 5148649"/>
              <a:gd name="connsiteX0" fmla="*/ 0 w 1474573"/>
              <a:gd name="connsiteY0" fmla="*/ 16476 h 5148649"/>
              <a:gd name="connsiteX1" fmla="*/ 0 w 1474573"/>
              <a:gd name="connsiteY1" fmla="*/ 5148649 h 5148649"/>
              <a:gd name="connsiteX2" fmla="*/ 123567 w 1474573"/>
              <a:gd name="connsiteY2" fmla="*/ 5148649 h 5148649"/>
              <a:gd name="connsiteX3" fmla="*/ 1474573 w 1474573"/>
              <a:gd name="connsiteY3" fmla="*/ 5148649 h 5148649"/>
              <a:gd name="connsiteX4" fmla="*/ 1474573 w 1474573"/>
              <a:gd name="connsiteY4" fmla="*/ 0 h 5148649"/>
              <a:gd name="connsiteX5" fmla="*/ 0 w 1474573"/>
              <a:gd name="connsiteY5" fmla="*/ 16476 h 5148649"/>
              <a:gd name="connsiteX0" fmla="*/ 16154 w 1498965"/>
              <a:gd name="connsiteY0" fmla="*/ 16476 h 5165125"/>
              <a:gd name="connsiteX1" fmla="*/ 16154 w 1498965"/>
              <a:gd name="connsiteY1" fmla="*/ 5148649 h 5165125"/>
              <a:gd name="connsiteX2" fmla="*/ 139721 w 1498965"/>
              <a:gd name="connsiteY2" fmla="*/ 5148649 h 5165125"/>
              <a:gd name="connsiteX3" fmla="*/ 1498965 w 1498965"/>
              <a:gd name="connsiteY3" fmla="*/ 5165125 h 5165125"/>
              <a:gd name="connsiteX4" fmla="*/ 1490727 w 1498965"/>
              <a:gd name="connsiteY4" fmla="*/ 0 h 5165125"/>
              <a:gd name="connsiteX5" fmla="*/ 16154 w 1498965"/>
              <a:gd name="connsiteY5" fmla="*/ 16476 h 5165125"/>
              <a:gd name="connsiteX0" fmla="*/ 0 w 1482811"/>
              <a:gd name="connsiteY0" fmla="*/ 16476 h 5321643"/>
              <a:gd name="connsiteX1" fmla="*/ 0 w 1482811"/>
              <a:gd name="connsiteY1" fmla="*/ 5148649 h 5321643"/>
              <a:gd name="connsiteX2" fmla="*/ 403653 w 1482811"/>
              <a:gd name="connsiteY2" fmla="*/ 5321643 h 5321643"/>
              <a:gd name="connsiteX3" fmla="*/ 1482811 w 1482811"/>
              <a:gd name="connsiteY3" fmla="*/ 5165125 h 5321643"/>
              <a:gd name="connsiteX4" fmla="*/ 1474573 w 1482811"/>
              <a:gd name="connsiteY4" fmla="*/ 0 h 5321643"/>
              <a:gd name="connsiteX5" fmla="*/ 0 w 1482811"/>
              <a:gd name="connsiteY5" fmla="*/ 16476 h 5321643"/>
              <a:gd name="connsiteX0" fmla="*/ 0 w 1482811"/>
              <a:gd name="connsiteY0" fmla="*/ 16476 h 5800527"/>
              <a:gd name="connsiteX1" fmla="*/ 0 w 1482811"/>
              <a:gd name="connsiteY1" fmla="*/ 5148649 h 5800527"/>
              <a:gd name="connsiteX2" fmla="*/ 1482811 w 1482811"/>
              <a:gd name="connsiteY2" fmla="*/ 5165125 h 5800527"/>
              <a:gd name="connsiteX3" fmla="*/ 1474573 w 1482811"/>
              <a:gd name="connsiteY3" fmla="*/ 0 h 5800527"/>
              <a:gd name="connsiteX4" fmla="*/ 0 w 1482811"/>
              <a:gd name="connsiteY4" fmla="*/ 16476 h 5800527"/>
              <a:gd name="connsiteX0" fmla="*/ 0 w 1482811"/>
              <a:gd name="connsiteY0" fmla="*/ 16476 h 5544083"/>
              <a:gd name="connsiteX1" fmla="*/ 0 w 1482811"/>
              <a:gd name="connsiteY1" fmla="*/ 5148649 h 5544083"/>
              <a:gd name="connsiteX2" fmla="*/ 1482811 w 1482811"/>
              <a:gd name="connsiteY2" fmla="*/ 5165125 h 5544083"/>
              <a:gd name="connsiteX3" fmla="*/ 1474573 w 1482811"/>
              <a:gd name="connsiteY3" fmla="*/ 0 h 5544083"/>
              <a:gd name="connsiteX4" fmla="*/ 0 w 1482811"/>
              <a:gd name="connsiteY4" fmla="*/ 16476 h 5544083"/>
              <a:gd name="connsiteX0" fmla="*/ 0 w 1482811"/>
              <a:gd name="connsiteY0" fmla="*/ 16476 h 5165125"/>
              <a:gd name="connsiteX1" fmla="*/ 0 w 1482811"/>
              <a:gd name="connsiteY1" fmla="*/ 5148649 h 5165125"/>
              <a:gd name="connsiteX2" fmla="*/ 1482811 w 1482811"/>
              <a:gd name="connsiteY2" fmla="*/ 5165125 h 5165125"/>
              <a:gd name="connsiteX3" fmla="*/ 1474573 w 1482811"/>
              <a:gd name="connsiteY3" fmla="*/ 0 h 5165125"/>
              <a:gd name="connsiteX4" fmla="*/ 0 w 1482811"/>
              <a:gd name="connsiteY4" fmla="*/ 16476 h 5165125"/>
              <a:gd name="connsiteX0" fmla="*/ 8238 w 1482811"/>
              <a:gd name="connsiteY0" fmla="*/ 8238 h 5165125"/>
              <a:gd name="connsiteX1" fmla="*/ 0 w 1482811"/>
              <a:gd name="connsiteY1" fmla="*/ 5148649 h 5165125"/>
              <a:gd name="connsiteX2" fmla="*/ 1482811 w 1482811"/>
              <a:gd name="connsiteY2" fmla="*/ 5165125 h 5165125"/>
              <a:gd name="connsiteX3" fmla="*/ 1474573 w 1482811"/>
              <a:gd name="connsiteY3" fmla="*/ 0 h 5165125"/>
              <a:gd name="connsiteX4" fmla="*/ 8238 w 1482811"/>
              <a:gd name="connsiteY4" fmla="*/ 8238 h 5165125"/>
              <a:gd name="connsiteX0" fmla="*/ 8238 w 1493108"/>
              <a:gd name="connsiteY0" fmla="*/ 8238 h 5165125"/>
              <a:gd name="connsiteX1" fmla="*/ 0 w 1493108"/>
              <a:gd name="connsiteY1" fmla="*/ 5148649 h 5165125"/>
              <a:gd name="connsiteX2" fmla="*/ 1482811 w 1493108"/>
              <a:gd name="connsiteY2" fmla="*/ 5165125 h 5165125"/>
              <a:gd name="connsiteX3" fmla="*/ 1493108 w 1493108"/>
              <a:gd name="connsiteY3" fmla="*/ 2529531 h 5165125"/>
              <a:gd name="connsiteX4" fmla="*/ 1474573 w 1493108"/>
              <a:gd name="connsiteY4" fmla="*/ 0 h 5165125"/>
              <a:gd name="connsiteX5" fmla="*/ 8238 w 1493108"/>
              <a:gd name="connsiteY5" fmla="*/ 8238 h 5165125"/>
              <a:gd name="connsiteX0" fmla="*/ 8238 w 1732005"/>
              <a:gd name="connsiteY0" fmla="*/ 8238 h 5165125"/>
              <a:gd name="connsiteX1" fmla="*/ 0 w 1732005"/>
              <a:gd name="connsiteY1" fmla="*/ 5148649 h 5165125"/>
              <a:gd name="connsiteX2" fmla="*/ 1482811 w 1732005"/>
              <a:gd name="connsiteY2" fmla="*/ 5165125 h 5165125"/>
              <a:gd name="connsiteX3" fmla="*/ 1732005 w 1732005"/>
              <a:gd name="connsiteY3" fmla="*/ 2521293 h 5165125"/>
              <a:gd name="connsiteX4" fmla="*/ 1474573 w 1732005"/>
              <a:gd name="connsiteY4" fmla="*/ 0 h 5165125"/>
              <a:gd name="connsiteX5" fmla="*/ 8238 w 1732005"/>
              <a:gd name="connsiteY5" fmla="*/ 8238 h 5165125"/>
              <a:gd name="connsiteX0" fmla="*/ 8238 w 1732005"/>
              <a:gd name="connsiteY0" fmla="*/ 8238 h 5165125"/>
              <a:gd name="connsiteX1" fmla="*/ 0 w 1732005"/>
              <a:gd name="connsiteY1" fmla="*/ 5148649 h 5165125"/>
              <a:gd name="connsiteX2" fmla="*/ 1482811 w 1732005"/>
              <a:gd name="connsiteY2" fmla="*/ 5165125 h 5165125"/>
              <a:gd name="connsiteX3" fmla="*/ 1732005 w 1732005"/>
              <a:gd name="connsiteY3" fmla="*/ 2521293 h 5165125"/>
              <a:gd name="connsiteX4" fmla="*/ 1474573 w 1732005"/>
              <a:gd name="connsiteY4" fmla="*/ 0 h 5165125"/>
              <a:gd name="connsiteX5" fmla="*/ 8238 w 1732005"/>
              <a:gd name="connsiteY5" fmla="*/ 8238 h 5165125"/>
              <a:gd name="connsiteX0" fmla="*/ 8238 w 1732005"/>
              <a:gd name="connsiteY0" fmla="*/ 8238 h 5165125"/>
              <a:gd name="connsiteX1" fmla="*/ 0 w 1732005"/>
              <a:gd name="connsiteY1" fmla="*/ 5148649 h 5165125"/>
              <a:gd name="connsiteX2" fmla="*/ 1482811 w 1732005"/>
              <a:gd name="connsiteY2" fmla="*/ 5165125 h 5165125"/>
              <a:gd name="connsiteX3" fmla="*/ 1732005 w 1732005"/>
              <a:gd name="connsiteY3" fmla="*/ 2521293 h 5165125"/>
              <a:gd name="connsiteX4" fmla="*/ 1474573 w 1732005"/>
              <a:gd name="connsiteY4" fmla="*/ 0 h 5165125"/>
              <a:gd name="connsiteX5" fmla="*/ 8238 w 1732005"/>
              <a:gd name="connsiteY5" fmla="*/ 8238 h 5165125"/>
              <a:gd name="connsiteX0" fmla="*/ 8238 w 1732005"/>
              <a:gd name="connsiteY0" fmla="*/ 8238 h 5156887"/>
              <a:gd name="connsiteX1" fmla="*/ 0 w 1732005"/>
              <a:gd name="connsiteY1" fmla="*/ 5148649 h 5156887"/>
              <a:gd name="connsiteX2" fmla="*/ 1475280 w 1732005"/>
              <a:gd name="connsiteY2" fmla="*/ 5156887 h 5156887"/>
              <a:gd name="connsiteX3" fmla="*/ 1732005 w 1732005"/>
              <a:gd name="connsiteY3" fmla="*/ 2521293 h 5156887"/>
              <a:gd name="connsiteX4" fmla="*/ 1474573 w 1732005"/>
              <a:gd name="connsiteY4" fmla="*/ 0 h 5156887"/>
              <a:gd name="connsiteX5" fmla="*/ 8238 w 1732005"/>
              <a:gd name="connsiteY5" fmla="*/ 8238 h 5156887"/>
              <a:gd name="connsiteX0" fmla="*/ 0 w 1735404"/>
              <a:gd name="connsiteY0" fmla="*/ 8238 h 5156887"/>
              <a:gd name="connsiteX1" fmla="*/ 3399 w 1735404"/>
              <a:gd name="connsiteY1" fmla="*/ 5148649 h 5156887"/>
              <a:gd name="connsiteX2" fmla="*/ 1478679 w 1735404"/>
              <a:gd name="connsiteY2" fmla="*/ 5156887 h 5156887"/>
              <a:gd name="connsiteX3" fmla="*/ 1735404 w 1735404"/>
              <a:gd name="connsiteY3" fmla="*/ 2521293 h 5156887"/>
              <a:gd name="connsiteX4" fmla="*/ 1477972 w 1735404"/>
              <a:gd name="connsiteY4" fmla="*/ 0 h 5156887"/>
              <a:gd name="connsiteX5" fmla="*/ 0 w 1735404"/>
              <a:gd name="connsiteY5" fmla="*/ 8238 h 5156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5404" h="5156887">
                <a:moveTo>
                  <a:pt x="0" y="8238"/>
                </a:moveTo>
                <a:lnTo>
                  <a:pt x="3399" y="5148649"/>
                </a:lnTo>
                <a:lnTo>
                  <a:pt x="1478679" y="5156887"/>
                </a:lnTo>
                <a:lnTo>
                  <a:pt x="1735404" y="2521293"/>
                </a:lnTo>
                <a:lnTo>
                  <a:pt x="1477972" y="0"/>
                </a:lnTo>
                <a:lnTo>
                  <a:pt x="0" y="8238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729" r="-38741" b="-1758"/>
            </a:stretch>
          </a:blipFill>
          <a:ln>
            <a:noFill/>
          </a:ln>
          <a:effectLst>
            <a:outerShdw dist="101600" dir="10800000" algn="r" rotWithShape="0">
              <a:schemeClr val="bg1">
                <a:alpha val="4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3943350"/>
            <a:ext cx="6553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 spc="-40" baseline="3000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16 </a:t>
            </a:r>
            <a:r>
              <a:rPr lang="en-US" sz="800" i="1" spc="-4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Tien V. Le and Juan S. Uribe (2012). The Minimally Invasive Retroperitoneal </a:t>
            </a:r>
            <a:r>
              <a:rPr lang="en-US" sz="800" i="1" spc="-40" dirty="0" err="1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Transpsoas</a:t>
            </a:r>
            <a:r>
              <a:rPr lang="en-US" sz="800" i="1" spc="-4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Approach, Spine Surgery, Dr. Kook </a:t>
            </a:r>
            <a:r>
              <a:rPr lang="en-US" sz="800" i="1" spc="-40" dirty="0" err="1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Jin</a:t>
            </a:r>
            <a:r>
              <a:rPr lang="en-US" sz="800" i="1" spc="-4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Chung (Ed.), ISBN: 978-953-51-0469-8; http://www.drnesterenko.com/lateral-interbody-fusion/.  </a:t>
            </a:r>
            <a:r>
              <a:rPr lang="en-US" sz="800" i="1" spc="-40" baseline="30000" dirty="0">
                <a:solidFill>
                  <a:schemeClr val="bg1"/>
                </a:solidFill>
                <a:latin typeface="Franklin Gothic Medium Cond" charset="0"/>
              </a:rPr>
              <a:t>17 </a:t>
            </a:r>
            <a:r>
              <a:rPr lang="en-US" sz="800" i="1" spc="-40" dirty="0" err="1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Rihn</a:t>
            </a:r>
            <a:r>
              <a:rPr lang="en-US" sz="800" i="1" spc="-4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JA, Patel R, </a:t>
            </a:r>
            <a:r>
              <a:rPr lang="en-US" sz="800" i="1" spc="-40" dirty="0" err="1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Makda</a:t>
            </a:r>
            <a:r>
              <a:rPr lang="en-US" sz="800" i="1" spc="-4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J, et al.: Complications associated with single-level transforaminal lumbar interbody fusion. Spine J 2009;9(8):623–629. </a:t>
            </a:r>
            <a:r>
              <a:rPr lang="en-US" sz="800" i="1" spc="-40" baseline="30000" dirty="0">
                <a:solidFill>
                  <a:schemeClr val="bg1"/>
                </a:solidFill>
                <a:latin typeface="Franklin Gothic Medium Cond" charset="0"/>
              </a:rPr>
              <a:t>18 </a:t>
            </a:r>
            <a:r>
              <a:rPr lang="en-US" sz="800" i="1" spc="-4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Laws CJ, Coughlin DG, </a:t>
            </a:r>
            <a:r>
              <a:rPr lang="en-US" sz="800" i="1" spc="-40" dirty="0" err="1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Lotz</a:t>
            </a:r>
            <a:r>
              <a:rPr lang="en-US" sz="800" i="1" spc="-4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JC, </a:t>
            </a:r>
            <a:r>
              <a:rPr lang="en-US" sz="800" i="1" spc="-40" dirty="0" err="1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Serhan</a:t>
            </a:r>
            <a:r>
              <a:rPr lang="en-US" sz="800" i="1" spc="-4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HA, Hu SS: Direct lateral approach to lumbar fusion is a biomechanically equivalent alternative to the anterior approach: An in vitro study. Spine (Phila Pa 1976) 2012;37(10):819–825. </a:t>
            </a:r>
            <a:r>
              <a:rPr lang="en-US" sz="800" i="1" spc="-40" baseline="30000" dirty="0">
                <a:solidFill>
                  <a:schemeClr val="bg1"/>
                </a:solidFill>
                <a:latin typeface="Franklin Gothic Medium Cond" charset="0"/>
              </a:rPr>
              <a:t>19 </a:t>
            </a:r>
            <a:r>
              <a:rPr lang="en-US" sz="800" i="1" spc="-40" dirty="0" err="1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Ploumis</a:t>
            </a:r>
            <a:r>
              <a:rPr lang="en-US" sz="800" i="1" spc="-4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A, Wu C, Fischer G, et al.: Biomechanical comparison of anterior lumbar interbody fusion and transforaminal lumbar interbody fusion. J Spinal </a:t>
            </a:r>
            <a:r>
              <a:rPr lang="en-US" sz="800" i="1" spc="-40" dirty="0" err="1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Disord</a:t>
            </a:r>
            <a:r>
              <a:rPr lang="en-US" sz="800" i="1" spc="-4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Tech 2008;21(2):120–125  </a:t>
            </a:r>
            <a:r>
              <a:rPr lang="en-US" sz="800" i="1" spc="-40" baseline="3000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20</a:t>
            </a:r>
            <a:r>
              <a:rPr lang="en-US" sz="800" i="1" spc="-4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Shim JH, Kim WS, Kim JH, et al. Comparison of instrumented posterolateral fusion versus percutaneous pedicle screw fixation combined with anterior lumbar interbody fusion in elderly patients with L5-S1 isthmic spondylolisthesis and foraminal stenosis. J </a:t>
            </a:r>
            <a:r>
              <a:rPr lang="en-US" sz="800" i="1" spc="-40" dirty="0" err="1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Neurosurg</a:t>
            </a:r>
            <a:r>
              <a:rPr lang="en-US" sz="800" i="1" spc="-4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Spine 2011;15:311-9.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5BCCDD8-D8BE-A748-97C3-1DD470CD1FF1}"/>
              </a:ext>
            </a:extLst>
          </p:cNvPr>
          <p:cNvSpPr txBox="1">
            <a:spLocks/>
          </p:cNvSpPr>
          <p:nvPr/>
        </p:nvSpPr>
        <p:spPr>
          <a:xfrm>
            <a:off x="282146" y="285750"/>
            <a:ext cx="6728254" cy="990602"/>
          </a:xfrm>
          <a:prstGeom prst="rect">
            <a:avLst/>
          </a:prstGeom>
        </p:spPr>
        <p:txBody>
          <a:bodyPr anchor="t" anchorCtr="0"/>
          <a:lstStyle>
            <a:lvl1pPr algn="l" defTabSz="6858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000" b="0" i="0" kern="1200" spc="-38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 spc="-50" dirty="0">
                <a:effectLst/>
              </a:rPr>
              <a:t>Surgical Intervention Advancements:</a:t>
            </a:r>
            <a:br>
              <a:rPr lang="en-US" spc="-50" dirty="0">
                <a:effectLst/>
              </a:rPr>
            </a:br>
            <a:r>
              <a:rPr lang="en-US" spc="-50" dirty="0">
                <a:effectLst/>
              </a:rPr>
              <a:t>Integrated Lateral Benefits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21DC15-98F5-5844-A616-C1042E3B7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504" y="1428750"/>
            <a:ext cx="5800495" cy="2462688"/>
          </a:xfrm>
          <a:prstGeom prst="rect">
            <a:avLst/>
          </a:prstGeom>
          <a:effectLst/>
        </p:spPr>
        <p:txBody>
          <a:bodyPr anchor="t"/>
          <a:lstStyle/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a:rPr>
              <a:t>Reduced blood loss compared to posterior procedures</a:t>
            </a:r>
            <a:r>
              <a:rPr lang="en-US" sz="1800" baseline="30000" dirty="0"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a:rPr>
              <a:t>16</a:t>
            </a:r>
          </a:p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a:rPr>
              <a:t>Less tissue disruption &amp; easier access</a:t>
            </a:r>
            <a:r>
              <a:rPr lang="en-US" sz="1800" baseline="30000" dirty="0"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a:rPr>
              <a:t>17</a:t>
            </a:r>
          </a:p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a:rPr>
              <a:t>More complete discectomy, larger cage placement, and more lordosis (compared to PLIF/TLIF)</a:t>
            </a:r>
            <a:r>
              <a:rPr lang="en-US" sz="1800" baseline="30000" dirty="0"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a:rPr>
              <a:t>18,19</a:t>
            </a:r>
          </a:p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a:rPr>
              <a:t>Shorter operation time, reduced hospital stay, and earlier patient mobilization</a:t>
            </a:r>
            <a:r>
              <a:rPr lang="en-US" sz="1800" baseline="30000" dirty="0"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567870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Benefits Comparison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320816"/>
              </p:ext>
            </p:extLst>
          </p:nvPr>
        </p:nvGraphicFramePr>
        <p:xfrm>
          <a:off x="256954" y="1123951"/>
          <a:ext cx="8582245" cy="3657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72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3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3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35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47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Franklin Gothic Medium Cond" panose="020B0606030402020204" pitchFamily="34" charset="0"/>
                          <a:ea typeface="Franklin Gothic Medium" charset="0"/>
                          <a:cs typeface="Franklin Gothic Medium" charset="0"/>
                        </a:rPr>
                        <a:t>TDR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20"/>
                        </a:lnSpc>
                      </a:pPr>
                      <a:r>
                        <a:rPr lang="en-US" sz="1600" b="0" i="0" dirty="0">
                          <a:latin typeface="Franklin Gothic Medium Cond" panose="020B0606030402020204" pitchFamily="34" charset="0"/>
                          <a:ea typeface="Franklin Gothic Medium" charset="0"/>
                          <a:cs typeface="Franklin Gothic Medium" charset="0"/>
                        </a:rPr>
                        <a:t>Stand-Alone</a:t>
                      </a:r>
                      <a:r>
                        <a:rPr lang="en-US" sz="1600" b="0" i="0" baseline="0" dirty="0">
                          <a:latin typeface="Franklin Gothic Medium Cond" panose="020B0606030402020204" pitchFamily="34" charset="0"/>
                          <a:ea typeface="Franklin Gothic Medium" charset="0"/>
                          <a:cs typeface="Franklin Gothic Medium" charset="0"/>
                        </a:rPr>
                        <a:t> ALIF / Integrated Lateral*</a:t>
                      </a:r>
                      <a:endParaRPr lang="en-US" sz="1600" b="0" i="0" dirty="0">
                        <a:latin typeface="Franklin Gothic Medium Cond" panose="020B0606030402020204" pitchFamily="34" charset="0"/>
                      </a:endParaRPr>
                    </a:p>
                  </a:txBody>
                  <a:tcPr marT="0" marB="0" anchor="ctr"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Franklin Gothic Medium Cond" panose="020B0606030402020204" pitchFamily="34" charset="0"/>
                          <a:ea typeface="Franklin Gothic Medium" charset="0"/>
                          <a:cs typeface="Franklin Gothic Medium" charset="0"/>
                        </a:rPr>
                        <a:t>PLIF/TLIF</a:t>
                      </a:r>
                      <a:endParaRPr lang="en-US" sz="1600" b="0" i="0" dirty="0">
                        <a:latin typeface="Franklin Gothic Medium Cond" panose="020B0606030402020204" pitchFamily="34" charset="0"/>
                      </a:endParaRPr>
                    </a:p>
                  </a:txBody>
                  <a:tcPr marT="0" marB="0" anchor="ctr">
                    <a:solidFill>
                      <a:srgbClr val="FF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289"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i="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Remove Pain Generators</a:t>
                      </a:r>
                      <a:endParaRPr lang="en-US" sz="13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Franklin Gothic Book" charset="0"/>
                        <a:ea typeface="Franklin Gothic Book" charset="0"/>
                        <a:cs typeface="Franklin Gothic Book" charset="0"/>
                      </a:endParaRPr>
                    </a:p>
                  </a:txBody>
                  <a:tcPr marL="121920" marR="12192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rgbClr val="00B050"/>
                          </a:solidFill>
                          <a:latin typeface="+mj-lt"/>
                          <a:ea typeface="Franklin Gothic Book" charset="0"/>
                          <a:cs typeface="Franklin Gothic Book" charset="0"/>
                        </a:rPr>
                        <a:t>✓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rgbClr val="00B050"/>
                          </a:solidFill>
                          <a:latin typeface="+mj-lt"/>
                          <a:ea typeface="Franklin Gothic Book" charset="0"/>
                          <a:cs typeface="Franklin Gothic Book" charset="0"/>
                        </a:rPr>
                        <a:t>✓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rgbClr val="00B050"/>
                          </a:solidFill>
                          <a:latin typeface="+mj-lt"/>
                          <a:ea typeface="Franklin Gothic Book" charset="0"/>
                          <a:cs typeface="Franklin Gothic Book" charset="0"/>
                        </a:rPr>
                        <a:t>✓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289"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Neural Decompression</a:t>
                      </a:r>
                      <a:endParaRPr lang="en-US" sz="13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Franklin Gothic Book" charset="0"/>
                        <a:ea typeface="Franklin Gothic Book" charset="0"/>
                        <a:cs typeface="Franklin Gothic Book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solidFill>
                            <a:srgbClr val="00B050"/>
                          </a:solidFill>
                          <a:latin typeface="+mn-lt"/>
                          <a:ea typeface="Franklin Gothic Book" charset="0"/>
                          <a:cs typeface="Franklin Gothic Book" charset="0"/>
                        </a:rPr>
                        <a:t>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solidFill>
                            <a:srgbClr val="00B050"/>
                          </a:solidFill>
                          <a:latin typeface="+mn-lt"/>
                          <a:ea typeface="Franklin Gothic Book" charset="0"/>
                          <a:cs typeface="Franklin Gothic Book" charset="0"/>
                        </a:rPr>
                        <a:t>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solidFill>
                            <a:srgbClr val="00B050"/>
                          </a:solidFill>
                          <a:latin typeface="+mn-lt"/>
                          <a:ea typeface="Franklin Gothic Book" charset="0"/>
                          <a:cs typeface="Franklin Gothic Book" charset="0"/>
                        </a:rPr>
                        <a:t>✓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289"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u="none" strike="noStrike" kern="12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Restore Disc Height </a:t>
                      </a:r>
                      <a:endParaRPr lang="en-US" sz="13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Franklin Gothic Book" charset="0"/>
                        <a:ea typeface="Franklin Gothic Book" charset="0"/>
                        <a:cs typeface="Franklin Gothic Book" charset="0"/>
                      </a:endParaRPr>
                    </a:p>
                  </a:txBody>
                  <a:tcPr marL="121920" marR="12192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solidFill>
                            <a:srgbClr val="00B050"/>
                          </a:solidFill>
                          <a:latin typeface="+mn-lt"/>
                          <a:ea typeface="Franklin Gothic Book" charset="0"/>
                          <a:cs typeface="Franklin Gothic Book" charset="0"/>
                        </a:rPr>
                        <a:t>✓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solidFill>
                            <a:srgbClr val="00B050"/>
                          </a:solidFill>
                          <a:latin typeface="+mn-lt"/>
                          <a:ea typeface="Franklin Gothic Book" charset="0"/>
                          <a:cs typeface="Franklin Gothic Book" charset="0"/>
                        </a:rPr>
                        <a:t>✓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solidFill>
                            <a:srgbClr val="00B050"/>
                          </a:solidFill>
                          <a:latin typeface="+mn-lt"/>
                          <a:ea typeface="Franklin Gothic Book" charset="0"/>
                          <a:cs typeface="Franklin Gothic Book" charset="0"/>
                        </a:rPr>
                        <a:t>✓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289">
                <a:tc>
                  <a:txBody>
                    <a:bodyPr/>
                    <a:lstStyle/>
                    <a:p>
                      <a:pPr marL="0" marR="0" indent="0" algn="l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Stabilize Motion Segment </a:t>
                      </a:r>
                      <a:endParaRPr lang="en-US" sz="13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Franklin Gothic Book" charset="0"/>
                        <a:ea typeface="Franklin Gothic Book" charset="0"/>
                        <a:cs typeface="Franklin Gothic Book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rgbClr val="00B050"/>
                          </a:solidFill>
                          <a:latin typeface="+mn-lt"/>
                          <a:ea typeface="Franklin Gothic Book" charset="0"/>
                          <a:cs typeface="Franklin Gothic Book" charset="0"/>
                        </a:rPr>
                        <a:t>✓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rgbClr val="00B050"/>
                          </a:solidFill>
                          <a:latin typeface="+mn-lt"/>
                          <a:ea typeface="Franklin Gothic Book" charset="0"/>
                          <a:cs typeface="Franklin Gothic Book" charset="0"/>
                        </a:rPr>
                        <a:t>✓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rgbClr val="00B050"/>
                          </a:solidFill>
                          <a:latin typeface="+mn-lt"/>
                          <a:ea typeface="Franklin Gothic Book" charset="0"/>
                          <a:cs typeface="Franklin Gothic Book" charset="0"/>
                        </a:rPr>
                        <a:t>✓</a:t>
                      </a:r>
                      <a:endParaRPr lang="en-US" sz="13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289"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Restores Lordosis</a:t>
                      </a:r>
                    </a:p>
                  </a:txBody>
                  <a:tcPr marL="121920" marR="12192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solidFill>
                            <a:srgbClr val="00B050"/>
                          </a:solidFill>
                          <a:latin typeface="+mn-lt"/>
                          <a:ea typeface="Franklin Gothic Book" charset="0"/>
                          <a:cs typeface="Franklin Gothic Book" charset="0"/>
                        </a:rPr>
                        <a:t>✓</a:t>
                      </a:r>
                      <a:endParaRPr lang="en-US" sz="1300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solidFill>
                            <a:srgbClr val="00B050"/>
                          </a:solidFill>
                          <a:latin typeface="+mn-lt"/>
                          <a:ea typeface="Franklin Gothic Book" charset="0"/>
                          <a:cs typeface="Franklin Gothic Book" charset="0"/>
                        </a:rPr>
                        <a:t>✓</a:t>
                      </a:r>
                      <a:endParaRPr lang="en-US" sz="1300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rgbClr val="00B050"/>
                          </a:solidFill>
                          <a:latin typeface="+mn-lt"/>
                          <a:ea typeface="Franklin Gothic Book" charset="0"/>
                          <a:cs typeface="Franklin Gothic Book" charset="0"/>
                        </a:rPr>
                        <a:t>✓</a:t>
                      </a:r>
                      <a:endParaRPr lang="en-US" sz="1300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289"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Restores</a:t>
                      </a:r>
                      <a:r>
                        <a:rPr lang="en-US" sz="1300" b="0" i="0" u="none" strike="noStrike" kern="12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 Sagittal Balance</a:t>
                      </a:r>
                      <a:endParaRPr lang="en-US" sz="13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Franklin Gothic Book" charset="0"/>
                        <a:ea typeface="Franklin Gothic Book" charset="0"/>
                        <a:cs typeface="Franklin Gothic Book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rgbClr val="00B050"/>
                          </a:solidFill>
                          <a:latin typeface="+mn-lt"/>
                          <a:ea typeface="Franklin Gothic Book" charset="0"/>
                          <a:cs typeface="Franklin Gothic Book" charset="0"/>
                        </a:rPr>
                        <a:t>✓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solidFill>
                            <a:srgbClr val="00B050"/>
                          </a:solidFill>
                          <a:latin typeface="+mn-lt"/>
                          <a:ea typeface="Franklin Gothic Book" charset="0"/>
                          <a:cs typeface="Franklin Gothic Book" charset="0"/>
                        </a:rPr>
                        <a:t>✓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158991"/>
                  </a:ext>
                </a:extLst>
              </a:tr>
              <a:tr h="315289"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Zero</a:t>
                      </a:r>
                      <a:r>
                        <a:rPr lang="en-US" sz="1300" b="0" i="0" u="none" strike="noStrike" kern="12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 Profile</a:t>
                      </a:r>
                      <a:endParaRPr lang="en-US" sz="13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Franklin Gothic Book" charset="0"/>
                        <a:ea typeface="Franklin Gothic Book" charset="0"/>
                        <a:cs typeface="Franklin Gothic Book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rgbClr val="00B050"/>
                          </a:solidFill>
                          <a:latin typeface="+mn-lt"/>
                          <a:ea typeface="Franklin Gothic Book" charset="0"/>
                          <a:cs typeface="Franklin Gothic Book" charset="0"/>
                        </a:rPr>
                        <a:t>✓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rgbClr val="00B050"/>
                          </a:solidFill>
                          <a:latin typeface="+mn-lt"/>
                          <a:ea typeface="Franklin Gothic Book" charset="0"/>
                          <a:cs typeface="Franklin Gothic Book" charset="0"/>
                        </a:rPr>
                        <a:t>✓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289"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Retains Posterior Elements</a:t>
                      </a:r>
                    </a:p>
                  </a:txBody>
                  <a:tcPr marL="121920" marR="12192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rgbClr val="00B050"/>
                          </a:solidFill>
                          <a:latin typeface="+mn-lt"/>
                          <a:ea typeface="Franklin Gothic Book" charset="0"/>
                          <a:cs typeface="Franklin Gothic Book" charset="0"/>
                        </a:rPr>
                        <a:t>✓</a:t>
                      </a:r>
                      <a:endParaRPr lang="en-US" sz="1300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rgbClr val="00B050"/>
                          </a:solidFill>
                          <a:latin typeface="+mn-lt"/>
                          <a:ea typeface="Franklin Gothic Book" charset="0"/>
                          <a:cs typeface="Franklin Gothic Book" charset="0"/>
                        </a:rPr>
                        <a:t>✓</a:t>
                      </a:r>
                      <a:endParaRPr lang="en-US" sz="1300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❌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829380"/>
                  </a:ext>
                </a:extLst>
              </a:tr>
              <a:tr h="315289"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Allows for Motion</a:t>
                      </a:r>
                      <a:endParaRPr lang="en-US" sz="13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Franklin Gothic Book" charset="0"/>
                        <a:ea typeface="Franklin Gothic Book" charset="0"/>
                        <a:cs typeface="Franklin Gothic Book" charset="0"/>
                      </a:endParaRPr>
                    </a:p>
                  </a:txBody>
                  <a:tcPr marL="121920" marR="12192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rgbClr val="00B050"/>
                          </a:solidFill>
                          <a:latin typeface="+mn-lt"/>
                          <a:ea typeface="Franklin Gothic Book" charset="0"/>
                          <a:cs typeface="Franklin Gothic Book" charset="0"/>
                        </a:rPr>
                        <a:t>✓</a:t>
                      </a:r>
                      <a:endParaRPr lang="en-US" sz="1300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❌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❌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5289"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i="0" u="none" strike="noStrike" kern="12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Slow the Rate of Adjacent-Level Disease</a:t>
                      </a:r>
                      <a:r>
                        <a:rPr lang="en-US" sz="1300" b="0" i="0" u="none" strike="noStrike" kern="1200" baseline="30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21</a:t>
                      </a:r>
                      <a:endParaRPr lang="en-US" sz="1300" b="0" i="0" u="none" strike="noStrike" baseline="300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Franklin Gothic Book" charset="0"/>
                        <a:ea typeface="Franklin Gothic Book" charset="0"/>
                        <a:cs typeface="Franklin Gothic Book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rgbClr val="00B050"/>
                          </a:solidFill>
                          <a:latin typeface="+mn-lt"/>
                          <a:ea typeface="Franklin Gothic Book" charset="0"/>
                          <a:cs typeface="Franklin Gothic Book" charset="0"/>
                        </a:rPr>
                        <a:t>✓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2CC3BB5-D93D-4375-A823-167075DCFD97}"/>
              </a:ext>
            </a:extLst>
          </p:cNvPr>
          <p:cNvSpPr txBox="1"/>
          <p:nvPr/>
        </p:nvSpPr>
        <p:spPr>
          <a:xfrm>
            <a:off x="4114800" y="4767139"/>
            <a:ext cx="3822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spc="-4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 Cond" charset="0"/>
              </a:rPr>
              <a:t>* No devices are currently indicated for ‘Stand-Alone’ Lateral approach and require supplemental posterior fixation</a:t>
            </a:r>
          </a:p>
          <a:p>
            <a:r>
              <a:rPr lang="en-US" sz="800" i="1" spc="-4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21 </a:t>
            </a:r>
            <a:r>
              <a:rPr lang="en-US" sz="800" i="1" spc="-4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Zigler</a:t>
            </a:r>
            <a:r>
              <a:rPr lang="en-US" sz="800" i="1" spc="-4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JE, et al, J </a:t>
            </a:r>
            <a:r>
              <a:rPr lang="en-US" sz="800" i="1" spc="-4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Neurosurg</a:t>
            </a:r>
            <a:r>
              <a:rPr lang="en-US" sz="800" i="1" spc="-40" dirty="0">
                <a:solidFill>
                  <a:schemeClr val="tx1">
                    <a:lumMod val="50000"/>
                    <a:lumOff val="50000"/>
                  </a:schemeClr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 Spine 17:504-511, 2012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843048432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So When Should You Refer a Patient?</a:t>
            </a:r>
            <a:endParaRPr lang="en-US" dirty="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381000" y="1657350"/>
            <a:ext cx="2819400" cy="2286000"/>
          </a:xfrm>
          <a:prstGeom prst="rect">
            <a:avLst/>
          </a:prstGeom>
        </p:spPr>
        <p:txBody>
          <a:bodyPr anchor="ctr"/>
          <a:lstStyle>
            <a:lvl1pPr marL="257175" indent="-257175" algn="l" defTabSz="685800" rtl="0" eaLnBrk="1" latinLnBrk="0" hangingPunct="1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Clr>
                <a:srgbClr val="0086F0"/>
              </a:buClr>
              <a:buSzPct val="115000"/>
              <a:buFont typeface="Wingdings" charset="2"/>
              <a:buChar char="§"/>
              <a:defRPr sz="2400" b="0" i="0" kern="1200" spc="-75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557213" indent="-214313" algn="l" defTabSz="685800" rtl="0" eaLnBrk="1" latinLnBrk="0" hangingPunct="1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charset="0"/>
              <a:buChar char="•"/>
              <a:defRPr sz="2100" b="0" i="0" kern="1200" spc="-75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857250" indent="-171450" algn="l" defTabSz="685800" rtl="0" eaLnBrk="1" latinLnBrk="0" hangingPunct="1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75000"/>
              <a:buFont typeface=".LucidaGrandeUI" charset="0"/>
              <a:buChar char="○"/>
              <a:defRPr sz="1800" b="0" i="0" kern="1200" spc="-75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200150" indent="-171450" algn="l" defTabSz="685800" rtl="0" eaLnBrk="1" latinLnBrk="0" hangingPunct="1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Font typeface="Arial" charset="0"/>
              <a:buChar char="•"/>
              <a:defRPr sz="1500" b="0" i="0" kern="1200" spc="-75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 marL="1543050" indent="-171450" algn="l" defTabSz="685800" rtl="0" eaLnBrk="1" latinLnBrk="0" hangingPunct="1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500" b="0" i="0" kern="1200" spc="-75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spcAft>
                <a:spcPts val="1800"/>
              </a:spcAft>
              <a:buNone/>
            </a:pPr>
            <a:r>
              <a:rPr lang="en-US" sz="2100" dirty="0"/>
              <a:t>The Treatment option available to your patient is dependent upon when you refer them… </a:t>
            </a:r>
            <a:br>
              <a:rPr lang="en-US" sz="2100" dirty="0"/>
            </a:br>
            <a:br>
              <a:rPr lang="en-US" sz="2100" dirty="0"/>
            </a:br>
            <a:r>
              <a:rPr lang="en-US" sz="2100" b="1" u="sng" dirty="0"/>
              <a:t>the sooner the better!</a:t>
            </a:r>
            <a:endParaRPr lang="en-US" sz="2100" b="1" u="sng" baseline="30000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3C1CDDF3-19DD-4480-8C3F-463F6B870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706" y="1352549"/>
            <a:ext cx="5478294" cy="307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19851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3" r="8516" b="1375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3048000" cy="5143499"/>
          </a:xfrm>
          <a:gradFill>
            <a:gsLst>
              <a:gs pos="0">
                <a:srgbClr val="FE9865">
                  <a:alpha val="75000"/>
                </a:srgbClr>
              </a:gs>
              <a:gs pos="99000">
                <a:srgbClr val="FF6666">
                  <a:alpha val="91000"/>
                </a:srgbClr>
              </a:gs>
            </a:gsLst>
            <a:lin ang="5400000" scaled="0"/>
          </a:gradFill>
          <a:ln>
            <a:noFill/>
          </a:ln>
          <a:effectLst>
            <a:outerShdw dist="88900" algn="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spc="-70" dirty="0"/>
              <a:t>Thank You!</a:t>
            </a:r>
            <a:endParaRPr lang="en-US" sz="3600" spc="-7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A5866A8-74DD-5849-A868-08DA95EC5A7A}"/>
              </a:ext>
            </a:extLst>
          </p:cNvPr>
          <p:cNvGrpSpPr/>
          <p:nvPr/>
        </p:nvGrpSpPr>
        <p:grpSpPr>
          <a:xfrm>
            <a:off x="1295400" y="3638550"/>
            <a:ext cx="2971800" cy="199105"/>
            <a:chOff x="914400" y="677036"/>
            <a:chExt cx="3185160" cy="218314"/>
          </a:xfrm>
        </p:grpSpPr>
        <p:sp>
          <p:nvSpPr>
            <p:cNvPr id="7" name="Rectangle 16">
              <a:extLst>
                <a:ext uri="{FF2B5EF4-FFF2-40B4-BE49-F238E27FC236}">
                  <a16:creationId xmlns:a16="http://schemas.microsoft.com/office/drawing/2014/main" id="{462BF053-49E7-9F4A-8B59-B8A4C4C32414}"/>
                </a:ext>
              </a:extLst>
            </p:cNvPr>
            <p:cNvSpPr/>
            <p:nvPr/>
          </p:nvSpPr>
          <p:spPr>
            <a:xfrm>
              <a:off x="914400" y="677036"/>
              <a:ext cx="2971800" cy="218314"/>
            </a:xfrm>
            <a:custGeom>
              <a:avLst/>
              <a:gdLst>
                <a:gd name="connsiteX0" fmla="*/ 0 w 2971800"/>
                <a:gd name="connsiteY0" fmla="*/ 0 h 294514"/>
                <a:gd name="connsiteX1" fmla="*/ 2971800 w 2971800"/>
                <a:gd name="connsiteY1" fmla="*/ 0 h 294514"/>
                <a:gd name="connsiteX2" fmla="*/ 2971800 w 2971800"/>
                <a:gd name="connsiteY2" fmla="*/ 294514 h 294514"/>
                <a:gd name="connsiteX3" fmla="*/ 0 w 2971800"/>
                <a:gd name="connsiteY3" fmla="*/ 294514 h 294514"/>
                <a:gd name="connsiteX4" fmla="*/ 0 w 2971800"/>
                <a:gd name="connsiteY4" fmla="*/ 0 h 294514"/>
                <a:gd name="connsiteX0" fmla="*/ 0 w 2971800"/>
                <a:gd name="connsiteY0" fmla="*/ 0 h 294514"/>
                <a:gd name="connsiteX1" fmla="*/ 2971800 w 2971800"/>
                <a:gd name="connsiteY1" fmla="*/ 0 h 294514"/>
                <a:gd name="connsiteX2" fmla="*/ 2809240 w 2971800"/>
                <a:gd name="connsiteY2" fmla="*/ 294514 h 294514"/>
                <a:gd name="connsiteX3" fmla="*/ 0 w 2971800"/>
                <a:gd name="connsiteY3" fmla="*/ 294514 h 294514"/>
                <a:gd name="connsiteX4" fmla="*/ 0 w 2971800"/>
                <a:gd name="connsiteY4" fmla="*/ 0 h 29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1800" h="294514">
                  <a:moveTo>
                    <a:pt x="0" y="0"/>
                  </a:moveTo>
                  <a:lnTo>
                    <a:pt x="2971800" y="0"/>
                  </a:lnTo>
                  <a:lnTo>
                    <a:pt x="2809240" y="294514"/>
                  </a:lnTo>
                  <a:lnTo>
                    <a:pt x="0" y="2945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Rectangle 16">
              <a:extLst>
                <a:ext uri="{FF2B5EF4-FFF2-40B4-BE49-F238E27FC236}">
                  <a16:creationId xmlns:a16="http://schemas.microsoft.com/office/drawing/2014/main" id="{45C0AD3D-70CD-DA41-8ABF-31F52F521DD6}"/>
                </a:ext>
              </a:extLst>
            </p:cNvPr>
            <p:cNvSpPr/>
            <p:nvPr/>
          </p:nvSpPr>
          <p:spPr>
            <a:xfrm>
              <a:off x="1127760" y="677036"/>
              <a:ext cx="2971800" cy="218314"/>
            </a:xfrm>
            <a:custGeom>
              <a:avLst/>
              <a:gdLst>
                <a:gd name="connsiteX0" fmla="*/ 0 w 2971800"/>
                <a:gd name="connsiteY0" fmla="*/ 0 h 294514"/>
                <a:gd name="connsiteX1" fmla="*/ 2971800 w 2971800"/>
                <a:gd name="connsiteY1" fmla="*/ 0 h 294514"/>
                <a:gd name="connsiteX2" fmla="*/ 2971800 w 2971800"/>
                <a:gd name="connsiteY2" fmla="*/ 294514 h 294514"/>
                <a:gd name="connsiteX3" fmla="*/ 0 w 2971800"/>
                <a:gd name="connsiteY3" fmla="*/ 294514 h 294514"/>
                <a:gd name="connsiteX4" fmla="*/ 0 w 2971800"/>
                <a:gd name="connsiteY4" fmla="*/ 0 h 294514"/>
                <a:gd name="connsiteX0" fmla="*/ 0 w 2971800"/>
                <a:gd name="connsiteY0" fmla="*/ 0 h 294514"/>
                <a:gd name="connsiteX1" fmla="*/ 2971800 w 2971800"/>
                <a:gd name="connsiteY1" fmla="*/ 0 h 294514"/>
                <a:gd name="connsiteX2" fmla="*/ 2809240 w 2971800"/>
                <a:gd name="connsiteY2" fmla="*/ 294514 h 294514"/>
                <a:gd name="connsiteX3" fmla="*/ 0 w 2971800"/>
                <a:gd name="connsiteY3" fmla="*/ 294514 h 294514"/>
                <a:gd name="connsiteX4" fmla="*/ 0 w 2971800"/>
                <a:gd name="connsiteY4" fmla="*/ 0 h 29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1800" h="294514">
                  <a:moveTo>
                    <a:pt x="0" y="0"/>
                  </a:moveTo>
                  <a:lnTo>
                    <a:pt x="2971800" y="0"/>
                  </a:lnTo>
                  <a:lnTo>
                    <a:pt x="2809240" y="294514"/>
                  </a:lnTo>
                  <a:lnTo>
                    <a:pt x="0" y="2945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4122887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E9865"/>
            </a:gs>
            <a:gs pos="100000">
              <a:srgbClr val="FF6666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163BCCE6-FDC6-E440-B25A-555739BD8DD6}"/>
              </a:ext>
            </a:extLst>
          </p:cNvPr>
          <p:cNvSpPr/>
          <p:nvPr/>
        </p:nvSpPr>
        <p:spPr>
          <a:xfrm>
            <a:off x="0" y="-8753"/>
            <a:ext cx="4419600" cy="5156887"/>
          </a:xfrm>
          <a:custGeom>
            <a:avLst/>
            <a:gdLst>
              <a:gd name="connsiteX0" fmla="*/ 0 w 1474573"/>
              <a:gd name="connsiteY0" fmla="*/ 32952 h 5148649"/>
              <a:gd name="connsiteX1" fmla="*/ 0 w 1474573"/>
              <a:gd name="connsiteY1" fmla="*/ 5148649 h 5148649"/>
              <a:gd name="connsiteX2" fmla="*/ 123567 w 1474573"/>
              <a:gd name="connsiteY2" fmla="*/ 5148649 h 5148649"/>
              <a:gd name="connsiteX3" fmla="*/ 1474573 w 1474573"/>
              <a:gd name="connsiteY3" fmla="*/ 5148649 h 5148649"/>
              <a:gd name="connsiteX4" fmla="*/ 1474573 w 1474573"/>
              <a:gd name="connsiteY4" fmla="*/ 0 h 5148649"/>
              <a:gd name="connsiteX5" fmla="*/ 0 w 1474573"/>
              <a:gd name="connsiteY5" fmla="*/ 32952 h 5148649"/>
              <a:gd name="connsiteX0" fmla="*/ 0 w 1474573"/>
              <a:gd name="connsiteY0" fmla="*/ 16476 h 5148649"/>
              <a:gd name="connsiteX1" fmla="*/ 0 w 1474573"/>
              <a:gd name="connsiteY1" fmla="*/ 5148649 h 5148649"/>
              <a:gd name="connsiteX2" fmla="*/ 123567 w 1474573"/>
              <a:gd name="connsiteY2" fmla="*/ 5148649 h 5148649"/>
              <a:gd name="connsiteX3" fmla="*/ 1474573 w 1474573"/>
              <a:gd name="connsiteY3" fmla="*/ 5148649 h 5148649"/>
              <a:gd name="connsiteX4" fmla="*/ 1474573 w 1474573"/>
              <a:gd name="connsiteY4" fmla="*/ 0 h 5148649"/>
              <a:gd name="connsiteX5" fmla="*/ 0 w 1474573"/>
              <a:gd name="connsiteY5" fmla="*/ 16476 h 5148649"/>
              <a:gd name="connsiteX0" fmla="*/ 16154 w 1498965"/>
              <a:gd name="connsiteY0" fmla="*/ 16476 h 5165125"/>
              <a:gd name="connsiteX1" fmla="*/ 16154 w 1498965"/>
              <a:gd name="connsiteY1" fmla="*/ 5148649 h 5165125"/>
              <a:gd name="connsiteX2" fmla="*/ 139721 w 1498965"/>
              <a:gd name="connsiteY2" fmla="*/ 5148649 h 5165125"/>
              <a:gd name="connsiteX3" fmla="*/ 1498965 w 1498965"/>
              <a:gd name="connsiteY3" fmla="*/ 5165125 h 5165125"/>
              <a:gd name="connsiteX4" fmla="*/ 1490727 w 1498965"/>
              <a:gd name="connsiteY4" fmla="*/ 0 h 5165125"/>
              <a:gd name="connsiteX5" fmla="*/ 16154 w 1498965"/>
              <a:gd name="connsiteY5" fmla="*/ 16476 h 5165125"/>
              <a:gd name="connsiteX0" fmla="*/ 0 w 1482811"/>
              <a:gd name="connsiteY0" fmla="*/ 16476 h 5321643"/>
              <a:gd name="connsiteX1" fmla="*/ 0 w 1482811"/>
              <a:gd name="connsiteY1" fmla="*/ 5148649 h 5321643"/>
              <a:gd name="connsiteX2" fmla="*/ 403653 w 1482811"/>
              <a:gd name="connsiteY2" fmla="*/ 5321643 h 5321643"/>
              <a:gd name="connsiteX3" fmla="*/ 1482811 w 1482811"/>
              <a:gd name="connsiteY3" fmla="*/ 5165125 h 5321643"/>
              <a:gd name="connsiteX4" fmla="*/ 1474573 w 1482811"/>
              <a:gd name="connsiteY4" fmla="*/ 0 h 5321643"/>
              <a:gd name="connsiteX5" fmla="*/ 0 w 1482811"/>
              <a:gd name="connsiteY5" fmla="*/ 16476 h 5321643"/>
              <a:gd name="connsiteX0" fmla="*/ 0 w 1482811"/>
              <a:gd name="connsiteY0" fmla="*/ 16476 h 5800527"/>
              <a:gd name="connsiteX1" fmla="*/ 0 w 1482811"/>
              <a:gd name="connsiteY1" fmla="*/ 5148649 h 5800527"/>
              <a:gd name="connsiteX2" fmla="*/ 1482811 w 1482811"/>
              <a:gd name="connsiteY2" fmla="*/ 5165125 h 5800527"/>
              <a:gd name="connsiteX3" fmla="*/ 1474573 w 1482811"/>
              <a:gd name="connsiteY3" fmla="*/ 0 h 5800527"/>
              <a:gd name="connsiteX4" fmla="*/ 0 w 1482811"/>
              <a:gd name="connsiteY4" fmla="*/ 16476 h 5800527"/>
              <a:gd name="connsiteX0" fmla="*/ 0 w 1482811"/>
              <a:gd name="connsiteY0" fmla="*/ 16476 h 5544083"/>
              <a:gd name="connsiteX1" fmla="*/ 0 w 1482811"/>
              <a:gd name="connsiteY1" fmla="*/ 5148649 h 5544083"/>
              <a:gd name="connsiteX2" fmla="*/ 1482811 w 1482811"/>
              <a:gd name="connsiteY2" fmla="*/ 5165125 h 5544083"/>
              <a:gd name="connsiteX3" fmla="*/ 1474573 w 1482811"/>
              <a:gd name="connsiteY3" fmla="*/ 0 h 5544083"/>
              <a:gd name="connsiteX4" fmla="*/ 0 w 1482811"/>
              <a:gd name="connsiteY4" fmla="*/ 16476 h 5544083"/>
              <a:gd name="connsiteX0" fmla="*/ 0 w 1482811"/>
              <a:gd name="connsiteY0" fmla="*/ 16476 h 5165125"/>
              <a:gd name="connsiteX1" fmla="*/ 0 w 1482811"/>
              <a:gd name="connsiteY1" fmla="*/ 5148649 h 5165125"/>
              <a:gd name="connsiteX2" fmla="*/ 1482811 w 1482811"/>
              <a:gd name="connsiteY2" fmla="*/ 5165125 h 5165125"/>
              <a:gd name="connsiteX3" fmla="*/ 1474573 w 1482811"/>
              <a:gd name="connsiteY3" fmla="*/ 0 h 5165125"/>
              <a:gd name="connsiteX4" fmla="*/ 0 w 1482811"/>
              <a:gd name="connsiteY4" fmla="*/ 16476 h 5165125"/>
              <a:gd name="connsiteX0" fmla="*/ 8238 w 1482811"/>
              <a:gd name="connsiteY0" fmla="*/ 8238 h 5165125"/>
              <a:gd name="connsiteX1" fmla="*/ 0 w 1482811"/>
              <a:gd name="connsiteY1" fmla="*/ 5148649 h 5165125"/>
              <a:gd name="connsiteX2" fmla="*/ 1482811 w 1482811"/>
              <a:gd name="connsiteY2" fmla="*/ 5165125 h 5165125"/>
              <a:gd name="connsiteX3" fmla="*/ 1474573 w 1482811"/>
              <a:gd name="connsiteY3" fmla="*/ 0 h 5165125"/>
              <a:gd name="connsiteX4" fmla="*/ 8238 w 1482811"/>
              <a:gd name="connsiteY4" fmla="*/ 8238 h 5165125"/>
              <a:gd name="connsiteX0" fmla="*/ 8238 w 1493108"/>
              <a:gd name="connsiteY0" fmla="*/ 8238 h 5165125"/>
              <a:gd name="connsiteX1" fmla="*/ 0 w 1493108"/>
              <a:gd name="connsiteY1" fmla="*/ 5148649 h 5165125"/>
              <a:gd name="connsiteX2" fmla="*/ 1482811 w 1493108"/>
              <a:gd name="connsiteY2" fmla="*/ 5165125 h 5165125"/>
              <a:gd name="connsiteX3" fmla="*/ 1493108 w 1493108"/>
              <a:gd name="connsiteY3" fmla="*/ 2529531 h 5165125"/>
              <a:gd name="connsiteX4" fmla="*/ 1474573 w 1493108"/>
              <a:gd name="connsiteY4" fmla="*/ 0 h 5165125"/>
              <a:gd name="connsiteX5" fmla="*/ 8238 w 1493108"/>
              <a:gd name="connsiteY5" fmla="*/ 8238 h 5165125"/>
              <a:gd name="connsiteX0" fmla="*/ 8238 w 1732005"/>
              <a:gd name="connsiteY0" fmla="*/ 8238 h 5165125"/>
              <a:gd name="connsiteX1" fmla="*/ 0 w 1732005"/>
              <a:gd name="connsiteY1" fmla="*/ 5148649 h 5165125"/>
              <a:gd name="connsiteX2" fmla="*/ 1482811 w 1732005"/>
              <a:gd name="connsiteY2" fmla="*/ 5165125 h 5165125"/>
              <a:gd name="connsiteX3" fmla="*/ 1732005 w 1732005"/>
              <a:gd name="connsiteY3" fmla="*/ 2521293 h 5165125"/>
              <a:gd name="connsiteX4" fmla="*/ 1474573 w 1732005"/>
              <a:gd name="connsiteY4" fmla="*/ 0 h 5165125"/>
              <a:gd name="connsiteX5" fmla="*/ 8238 w 1732005"/>
              <a:gd name="connsiteY5" fmla="*/ 8238 h 5165125"/>
              <a:gd name="connsiteX0" fmla="*/ 8238 w 1732005"/>
              <a:gd name="connsiteY0" fmla="*/ 8238 h 5165125"/>
              <a:gd name="connsiteX1" fmla="*/ 0 w 1732005"/>
              <a:gd name="connsiteY1" fmla="*/ 5148649 h 5165125"/>
              <a:gd name="connsiteX2" fmla="*/ 1482811 w 1732005"/>
              <a:gd name="connsiteY2" fmla="*/ 5165125 h 5165125"/>
              <a:gd name="connsiteX3" fmla="*/ 1732005 w 1732005"/>
              <a:gd name="connsiteY3" fmla="*/ 2521293 h 5165125"/>
              <a:gd name="connsiteX4" fmla="*/ 1474573 w 1732005"/>
              <a:gd name="connsiteY4" fmla="*/ 0 h 5165125"/>
              <a:gd name="connsiteX5" fmla="*/ 8238 w 1732005"/>
              <a:gd name="connsiteY5" fmla="*/ 8238 h 5165125"/>
              <a:gd name="connsiteX0" fmla="*/ 8238 w 1732005"/>
              <a:gd name="connsiteY0" fmla="*/ 8238 h 5165125"/>
              <a:gd name="connsiteX1" fmla="*/ 0 w 1732005"/>
              <a:gd name="connsiteY1" fmla="*/ 5148649 h 5165125"/>
              <a:gd name="connsiteX2" fmla="*/ 1482811 w 1732005"/>
              <a:gd name="connsiteY2" fmla="*/ 5165125 h 5165125"/>
              <a:gd name="connsiteX3" fmla="*/ 1732005 w 1732005"/>
              <a:gd name="connsiteY3" fmla="*/ 2521293 h 5165125"/>
              <a:gd name="connsiteX4" fmla="*/ 1474573 w 1732005"/>
              <a:gd name="connsiteY4" fmla="*/ 0 h 5165125"/>
              <a:gd name="connsiteX5" fmla="*/ 8238 w 1732005"/>
              <a:gd name="connsiteY5" fmla="*/ 8238 h 5165125"/>
              <a:gd name="connsiteX0" fmla="*/ 8238 w 1732005"/>
              <a:gd name="connsiteY0" fmla="*/ 8238 h 5156887"/>
              <a:gd name="connsiteX1" fmla="*/ 0 w 1732005"/>
              <a:gd name="connsiteY1" fmla="*/ 5148649 h 5156887"/>
              <a:gd name="connsiteX2" fmla="*/ 1475280 w 1732005"/>
              <a:gd name="connsiteY2" fmla="*/ 5156887 h 5156887"/>
              <a:gd name="connsiteX3" fmla="*/ 1732005 w 1732005"/>
              <a:gd name="connsiteY3" fmla="*/ 2521293 h 5156887"/>
              <a:gd name="connsiteX4" fmla="*/ 1474573 w 1732005"/>
              <a:gd name="connsiteY4" fmla="*/ 0 h 5156887"/>
              <a:gd name="connsiteX5" fmla="*/ 8238 w 1732005"/>
              <a:gd name="connsiteY5" fmla="*/ 8238 h 5156887"/>
              <a:gd name="connsiteX0" fmla="*/ 0 w 1735404"/>
              <a:gd name="connsiteY0" fmla="*/ 8238 h 5156887"/>
              <a:gd name="connsiteX1" fmla="*/ 3399 w 1735404"/>
              <a:gd name="connsiteY1" fmla="*/ 5148649 h 5156887"/>
              <a:gd name="connsiteX2" fmla="*/ 1478679 w 1735404"/>
              <a:gd name="connsiteY2" fmla="*/ 5156887 h 5156887"/>
              <a:gd name="connsiteX3" fmla="*/ 1735404 w 1735404"/>
              <a:gd name="connsiteY3" fmla="*/ 2521293 h 5156887"/>
              <a:gd name="connsiteX4" fmla="*/ 1477972 w 1735404"/>
              <a:gd name="connsiteY4" fmla="*/ 0 h 5156887"/>
              <a:gd name="connsiteX5" fmla="*/ 0 w 1735404"/>
              <a:gd name="connsiteY5" fmla="*/ 8238 h 5156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5404" h="5156887">
                <a:moveTo>
                  <a:pt x="0" y="8238"/>
                </a:moveTo>
                <a:lnTo>
                  <a:pt x="3399" y="5148649"/>
                </a:lnTo>
                <a:lnTo>
                  <a:pt x="1478679" y="5156887"/>
                </a:lnTo>
                <a:lnTo>
                  <a:pt x="1735404" y="2521293"/>
                </a:lnTo>
                <a:lnTo>
                  <a:pt x="1477972" y="0"/>
                </a:lnTo>
                <a:lnTo>
                  <a:pt x="0" y="8238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345" r="-64547"/>
            </a:stretch>
          </a:blipFill>
          <a:ln>
            <a:noFill/>
          </a:ln>
          <a:effectLst>
            <a:outerShdw dist="101600" algn="r" rotWithShape="0">
              <a:schemeClr val="bg1">
                <a:alpha val="4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886040" y="590550"/>
            <a:ext cx="3641123" cy="990602"/>
          </a:xfrm>
          <a:effectLst/>
        </p:spPr>
        <p:txBody>
          <a:bodyPr anchor="t"/>
          <a:lstStyle/>
          <a:p>
            <a:r>
              <a:rPr lang="en-US" sz="3000" spc="-50" dirty="0">
                <a:effectLst/>
                <a:latin typeface="Franklin Gothic Medium" charset="0"/>
                <a:ea typeface="Franklin Gothic Medium" charset="0"/>
                <a:cs typeface="Franklin Gothic Medium" charset="0"/>
              </a:rPr>
              <a:t>Low Back Pain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886040" y="1123950"/>
            <a:ext cx="3876960" cy="3048000"/>
          </a:xfrm>
          <a:effectLst/>
        </p:spPr>
        <p:txBody>
          <a:bodyPr anchor="t"/>
          <a:lstStyle/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</a:rPr>
              <a:t>According to researchers, 15% - 20% of adults have back pain during a single year and 50% - 80% will experience back pain in their lifetime</a:t>
            </a:r>
            <a:r>
              <a:rPr lang="en-US" sz="1800" baseline="30000" dirty="0"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</a:rPr>
              <a:t>1</a:t>
            </a:r>
          </a:p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</a:rPr>
              <a:t>Back pain is one of the most common reasons for missed work.</a:t>
            </a:r>
            <a:r>
              <a:rPr lang="en-US" sz="1800" baseline="30000" dirty="0"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</a:rPr>
              <a:t>2</a:t>
            </a:r>
          </a:p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</a:rPr>
              <a:t>Most often caused by muscle strain</a:t>
            </a:r>
          </a:p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</a:rPr>
              <a:t>Only a small percentage of cases ultimately require surgery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6CCC58-6A77-44C8-A643-0E8D090CE704}"/>
              </a:ext>
            </a:extLst>
          </p:cNvPr>
          <p:cNvSpPr txBox="1"/>
          <p:nvPr/>
        </p:nvSpPr>
        <p:spPr>
          <a:xfrm>
            <a:off x="4019146" y="4400550"/>
            <a:ext cx="45914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en-US" sz="800" b="0" i="0" dirty="0">
                <a:solidFill>
                  <a:schemeClr val="bg1"/>
                </a:solidFill>
                <a:effectLst/>
                <a:latin typeface="Lato"/>
              </a:rPr>
              <a:t>Rubin Dl. Epidemiology and Risk Factors for Spine Pain. </a:t>
            </a:r>
            <a:r>
              <a:rPr lang="en-US" sz="800" b="0" i="1" dirty="0">
                <a:solidFill>
                  <a:schemeClr val="bg1"/>
                </a:solidFill>
                <a:effectLst/>
                <a:latin typeface="Lato"/>
              </a:rPr>
              <a:t>Neurol Clin.</a:t>
            </a:r>
            <a:r>
              <a:rPr lang="en-US" sz="800" b="0" i="0" dirty="0">
                <a:solidFill>
                  <a:schemeClr val="bg1"/>
                </a:solidFill>
                <a:effectLst/>
                <a:latin typeface="Lato"/>
              </a:rPr>
              <a:t> 2007; May;25(2):353-71.</a:t>
            </a:r>
          </a:p>
          <a:p>
            <a:pPr>
              <a:buFont typeface="+mj-lt"/>
              <a:buAutoNum type="arabicPeriod"/>
            </a:pPr>
            <a:r>
              <a:rPr lang="en-US" sz="800" b="0" i="0" dirty="0" err="1">
                <a:solidFill>
                  <a:schemeClr val="bg1"/>
                </a:solidFill>
                <a:effectLst/>
                <a:latin typeface="Lato"/>
              </a:rPr>
              <a:t>Vallfors</a:t>
            </a:r>
            <a:r>
              <a:rPr lang="en-US" sz="800" b="0" i="0" dirty="0">
                <a:solidFill>
                  <a:schemeClr val="bg1"/>
                </a:solidFill>
                <a:effectLst/>
                <a:latin typeface="Lato"/>
              </a:rPr>
              <a:t> B. Acute, Subacute and Chronic Low Back Pain: Clinical Symptoms, Absenteeism and Working Environment. </a:t>
            </a:r>
            <a:r>
              <a:rPr lang="en-US" sz="800" b="0" i="1" dirty="0">
                <a:solidFill>
                  <a:schemeClr val="bg1"/>
                </a:solidFill>
                <a:effectLst/>
                <a:latin typeface="Lato"/>
              </a:rPr>
              <a:t>Scan J Rehab Med Suppl</a:t>
            </a:r>
            <a:r>
              <a:rPr lang="en-US" sz="800" b="0" i="0" dirty="0">
                <a:solidFill>
                  <a:schemeClr val="bg1"/>
                </a:solidFill>
                <a:effectLst/>
                <a:latin typeface="Lato"/>
              </a:rPr>
              <a:t> 1985; 11: 1-98.</a:t>
            </a:r>
          </a:p>
          <a:p>
            <a:pPr algn="l">
              <a:buFont typeface="+mj-lt"/>
              <a:buAutoNum type="arabicPeriod"/>
            </a:pPr>
            <a:endParaRPr lang="en-US" sz="800" b="0" i="0" dirty="0">
              <a:solidFill>
                <a:schemeClr val="bg1"/>
              </a:solidFill>
              <a:effectLst/>
              <a:latin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530576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000" spc="-50" dirty="0">
                <a:effectLst/>
                <a:latin typeface="Franklin Gothic Medium" charset="0"/>
                <a:ea typeface="Franklin Gothic Medium" charset="0"/>
                <a:cs typeface="Franklin Gothic Medium" charset="0"/>
              </a:rPr>
              <a:t>Degenerative Disc Disease (DDD)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  <a:effectLst/>
        </p:spPr>
        <p:txBody>
          <a:bodyPr anchor="t"/>
          <a:lstStyle/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a:rPr>
              <a:t>DDD is part of our natural aging process or may be initiated by an acute injury</a:t>
            </a:r>
          </a:p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a:rPr>
              <a:t>Degenerated discs lose structural integrity and ability to provide cushioning</a:t>
            </a:r>
          </a:p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a:rPr>
              <a:t>DDD may result in low back pain and/or nerve pain as the degenerative cascade progresses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58205D3-1417-8542-B5C1-61348B804D8F}"/>
              </a:ext>
            </a:extLst>
          </p:cNvPr>
          <p:cNvGrpSpPr/>
          <p:nvPr/>
        </p:nvGrpSpPr>
        <p:grpSpPr>
          <a:xfrm>
            <a:off x="5922394" y="209550"/>
            <a:ext cx="2993006" cy="4931344"/>
            <a:chOff x="5617594" y="209550"/>
            <a:chExt cx="2993006" cy="49313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370" r="52127" b="8519"/>
            <a:stretch/>
          </p:blipFill>
          <p:spPr>
            <a:xfrm>
              <a:off x="5663716" y="209550"/>
              <a:ext cx="2148494" cy="239832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78" t="20370" r="-651" b="8519"/>
            <a:stretch/>
          </p:blipFill>
          <p:spPr>
            <a:xfrm>
              <a:off x="5617594" y="2742574"/>
              <a:ext cx="2148494" cy="239832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093483" y="209550"/>
              <a:ext cx="855371" cy="2980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i="1" spc="-4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Healthy Disc</a:t>
              </a:r>
            </a:p>
          </p:txBody>
        </p:sp>
        <p:sp>
          <p:nvSpPr>
            <p:cNvPr id="26" name="Freeform 25"/>
            <p:cNvSpPr/>
            <p:nvPr/>
          </p:nvSpPr>
          <p:spPr>
            <a:xfrm>
              <a:off x="6265789" y="358581"/>
              <a:ext cx="827694" cy="219943"/>
            </a:xfrm>
            <a:custGeom>
              <a:avLst/>
              <a:gdLst>
                <a:gd name="connsiteX0" fmla="*/ 683740 w 683740"/>
                <a:gd name="connsiteY0" fmla="*/ 0 h 329513"/>
                <a:gd name="connsiteX1" fmla="*/ 0 w 683740"/>
                <a:gd name="connsiteY1" fmla="*/ 0 h 329513"/>
                <a:gd name="connsiteX2" fmla="*/ 0 w 683740"/>
                <a:gd name="connsiteY2" fmla="*/ 329513 h 329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3740" h="329513">
                  <a:moveTo>
                    <a:pt x="683740" y="0"/>
                  </a:moveTo>
                  <a:lnTo>
                    <a:pt x="0" y="0"/>
                  </a:lnTo>
                  <a:lnTo>
                    <a:pt x="0" y="329513"/>
                  </a:lnTo>
                </a:path>
              </a:pathLst>
            </a:custGeom>
            <a:noFill/>
            <a:ln w="3175">
              <a:solidFill>
                <a:srgbClr val="FF6666"/>
              </a:solidFill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093483" y="2731978"/>
              <a:ext cx="1140625" cy="2980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i="1" spc="-4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Degenerative Disc</a:t>
              </a:r>
            </a:p>
          </p:txBody>
        </p:sp>
        <p:sp>
          <p:nvSpPr>
            <p:cNvPr id="30" name="Freeform 29"/>
            <p:cNvSpPr/>
            <p:nvPr/>
          </p:nvSpPr>
          <p:spPr>
            <a:xfrm>
              <a:off x="6265789" y="2881008"/>
              <a:ext cx="827694" cy="219943"/>
            </a:xfrm>
            <a:custGeom>
              <a:avLst/>
              <a:gdLst>
                <a:gd name="connsiteX0" fmla="*/ 683740 w 683740"/>
                <a:gd name="connsiteY0" fmla="*/ 0 h 329513"/>
                <a:gd name="connsiteX1" fmla="*/ 0 w 683740"/>
                <a:gd name="connsiteY1" fmla="*/ 0 h 329513"/>
                <a:gd name="connsiteX2" fmla="*/ 0 w 683740"/>
                <a:gd name="connsiteY2" fmla="*/ 329513 h 329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3740" h="329513">
                  <a:moveTo>
                    <a:pt x="683740" y="0"/>
                  </a:moveTo>
                  <a:lnTo>
                    <a:pt x="0" y="0"/>
                  </a:lnTo>
                  <a:lnTo>
                    <a:pt x="0" y="329513"/>
                  </a:lnTo>
                </a:path>
              </a:pathLst>
            </a:custGeom>
            <a:noFill/>
            <a:ln w="3175">
              <a:solidFill>
                <a:srgbClr val="FF6666"/>
              </a:solidFill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631813" y="4425500"/>
              <a:ext cx="978787" cy="2980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i="1" spc="-4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Franklin Gothic Medium Cond" charset="0"/>
                  <a:ea typeface="Franklin Gothic Medium Cond" charset="0"/>
                  <a:cs typeface="Franklin Gothic Medium Cond" charset="0"/>
                </a:rPr>
                <a:t>Nerve Pressure</a:t>
              </a:r>
            </a:p>
          </p:txBody>
        </p:sp>
        <p:sp>
          <p:nvSpPr>
            <p:cNvPr id="32" name="Freeform 31"/>
            <p:cNvSpPr/>
            <p:nvPr/>
          </p:nvSpPr>
          <p:spPr>
            <a:xfrm rot="5400000">
              <a:off x="6909059" y="3213354"/>
              <a:ext cx="515983" cy="1908310"/>
            </a:xfrm>
            <a:custGeom>
              <a:avLst/>
              <a:gdLst>
                <a:gd name="connsiteX0" fmla="*/ 683740 w 683740"/>
                <a:gd name="connsiteY0" fmla="*/ 0 h 329513"/>
                <a:gd name="connsiteX1" fmla="*/ 0 w 683740"/>
                <a:gd name="connsiteY1" fmla="*/ 0 h 329513"/>
                <a:gd name="connsiteX2" fmla="*/ 0 w 683740"/>
                <a:gd name="connsiteY2" fmla="*/ 329513 h 329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3740" h="329513">
                  <a:moveTo>
                    <a:pt x="683740" y="0"/>
                  </a:moveTo>
                  <a:lnTo>
                    <a:pt x="0" y="0"/>
                  </a:lnTo>
                  <a:lnTo>
                    <a:pt x="0" y="329513"/>
                  </a:lnTo>
                </a:path>
              </a:pathLst>
            </a:custGeom>
            <a:noFill/>
            <a:ln w="3175">
              <a:solidFill>
                <a:srgbClr val="FF6666"/>
              </a:solidFill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85451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038600" y="590550"/>
            <a:ext cx="4114802" cy="990602"/>
          </a:xfrm>
        </p:spPr>
        <p:txBody>
          <a:bodyPr anchor="t"/>
          <a:lstStyle/>
          <a:p>
            <a:r>
              <a:rPr lang="en-US" sz="3000" spc="-50" dirty="0">
                <a:effectLst/>
                <a:latin typeface="Franklin Gothic Medium" charset="0"/>
                <a:ea typeface="Franklin Gothic Medium" charset="0"/>
                <a:cs typeface="Franklin Gothic Medium" charset="0"/>
              </a:rPr>
              <a:t>DDD Cascade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419603" y="1200151"/>
            <a:ext cx="4114777" cy="2772694"/>
          </a:xfrm>
          <a:effectLst/>
        </p:spPr>
        <p:txBody>
          <a:bodyPr anchor="t"/>
          <a:lstStyle/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</a:rPr>
              <a:t>Loss of Disc Height</a:t>
            </a:r>
          </a:p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</a:rPr>
              <a:t>Increased Instability</a:t>
            </a:r>
          </a:p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</a:rPr>
              <a:t>Change in Spinal Balance</a:t>
            </a:r>
          </a:p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</a:rPr>
              <a:t>Increased Load on the  Facets/Ligaments</a:t>
            </a:r>
          </a:p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</a:rPr>
              <a:t>Formation of Osteophytes</a:t>
            </a:r>
          </a:p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en-US" sz="1800" dirty="0"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</a:rPr>
              <a:t>Low Back Pain and/or nerve pain</a:t>
            </a:r>
          </a:p>
        </p:txBody>
      </p:sp>
      <p:cxnSp>
        <p:nvCxnSpPr>
          <p:cNvPr id="5" name="Straight Arrow Connector 4"/>
          <p:cNvCxnSpPr>
            <a:cxnSpLocks/>
          </p:cNvCxnSpPr>
          <p:nvPr/>
        </p:nvCxnSpPr>
        <p:spPr>
          <a:xfrm>
            <a:off x="4196135" y="1285873"/>
            <a:ext cx="0" cy="3048000"/>
          </a:xfrm>
          <a:prstGeom prst="straightConnector1">
            <a:avLst/>
          </a:prstGeom>
          <a:ln w="127000">
            <a:solidFill>
              <a:schemeClr val="bg1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AD9716-3924-7949-9001-F1D57F747DAD}"/>
              </a:ext>
            </a:extLst>
          </p:cNvPr>
          <p:cNvGrpSpPr/>
          <p:nvPr/>
        </p:nvGrpSpPr>
        <p:grpSpPr>
          <a:xfrm>
            <a:off x="129409" y="133350"/>
            <a:ext cx="3375791" cy="5466642"/>
            <a:chOff x="533400" y="133350"/>
            <a:chExt cx="3011548" cy="48768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589573" y="133350"/>
              <a:ext cx="1955375" cy="487680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6284362-E0E1-CA40-A616-DC2CC2234E2F}"/>
                </a:ext>
              </a:extLst>
            </p:cNvPr>
            <p:cNvGrpSpPr/>
            <p:nvPr/>
          </p:nvGrpSpPr>
          <p:grpSpPr>
            <a:xfrm>
              <a:off x="533400" y="590550"/>
              <a:ext cx="2362201" cy="3337227"/>
              <a:chOff x="533400" y="590550"/>
              <a:chExt cx="2362201" cy="3337227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533401" y="1138547"/>
                <a:ext cx="1067837" cy="2716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00" i="1" spc="-4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Franklin Gothic Medium Cond" charset="0"/>
                    <a:ea typeface="Franklin Gothic Medium Cond" charset="0"/>
                    <a:cs typeface="Franklin Gothic Medium Cond" charset="0"/>
                  </a:rPr>
                  <a:t>Degenerated Disc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533400" y="3570838"/>
                <a:ext cx="1067838" cy="356939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r"/>
                <a:r>
                  <a:rPr lang="en-US" sz="1000" i="1" spc="-4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Franklin Gothic Medium Cond" charset="0"/>
                    <a:ea typeface="Franklin Gothic Medium Cond" charset="0"/>
                    <a:cs typeface="Franklin Gothic Medium Cond" charset="0"/>
                  </a:rPr>
                  <a:t>Degenerated Disc with Osteophyte Formation</a:t>
                </a: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799442" y="590550"/>
                <a:ext cx="801796" cy="2716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00" i="1" spc="-4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Franklin Gothic Medium Cond" charset="0"/>
                    <a:ea typeface="Franklin Gothic Medium Cond" charset="0"/>
                    <a:cs typeface="Franklin Gothic Medium Cond" charset="0"/>
                  </a:rPr>
                  <a:t>Normal Disc</a:t>
                </a:r>
              </a:p>
            </p:txBody>
          </p:sp>
          <p:sp>
            <p:nvSpPr>
              <p:cNvPr id="32" name="Freeform 31"/>
              <p:cNvSpPr/>
              <p:nvPr/>
            </p:nvSpPr>
            <p:spPr>
              <a:xfrm rot="16200000">
                <a:off x="2043598" y="227678"/>
                <a:ext cx="50449" cy="935160"/>
              </a:xfrm>
              <a:custGeom>
                <a:avLst/>
                <a:gdLst>
                  <a:gd name="connsiteX0" fmla="*/ 683740 w 683740"/>
                  <a:gd name="connsiteY0" fmla="*/ 0 h 329513"/>
                  <a:gd name="connsiteX1" fmla="*/ 0 w 683740"/>
                  <a:gd name="connsiteY1" fmla="*/ 0 h 329513"/>
                  <a:gd name="connsiteX2" fmla="*/ 0 w 683740"/>
                  <a:gd name="connsiteY2" fmla="*/ 329513 h 329513"/>
                  <a:gd name="connsiteX0" fmla="*/ 1014100 w 1014100"/>
                  <a:gd name="connsiteY0" fmla="*/ 6861 h 329513"/>
                  <a:gd name="connsiteX1" fmla="*/ 0 w 1014100"/>
                  <a:gd name="connsiteY1" fmla="*/ 0 h 329513"/>
                  <a:gd name="connsiteX2" fmla="*/ 0 w 1014100"/>
                  <a:gd name="connsiteY2" fmla="*/ 329513 h 329513"/>
                  <a:gd name="connsiteX0" fmla="*/ 0 w 0"/>
                  <a:gd name="connsiteY0" fmla="*/ 0 h 329513"/>
                  <a:gd name="connsiteX1" fmla="*/ 0 w 0"/>
                  <a:gd name="connsiteY1" fmla="*/ 329513 h 329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329513">
                    <a:moveTo>
                      <a:pt x="0" y="0"/>
                    </a:moveTo>
                    <a:lnTo>
                      <a:pt x="0" y="329513"/>
                    </a:lnTo>
                  </a:path>
                </a:pathLst>
              </a:custGeom>
              <a:noFill/>
              <a:ln w="3175">
                <a:solidFill>
                  <a:srgbClr val="FF6666"/>
                </a:solidFill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Freeform 22"/>
              <p:cNvSpPr/>
              <p:nvPr/>
            </p:nvSpPr>
            <p:spPr>
              <a:xfrm rot="16200000">
                <a:off x="1970672" y="857267"/>
                <a:ext cx="50449" cy="789310"/>
              </a:xfrm>
              <a:custGeom>
                <a:avLst/>
                <a:gdLst>
                  <a:gd name="connsiteX0" fmla="*/ 683740 w 683740"/>
                  <a:gd name="connsiteY0" fmla="*/ 0 h 329513"/>
                  <a:gd name="connsiteX1" fmla="*/ 0 w 683740"/>
                  <a:gd name="connsiteY1" fmla="*/ 0 h 329513"/>
                  <a:gd name="connsiteX2" fmla="*/ 0 w 683740"/>
                  <a:gd name="connsiteY2" fmla="*/ 329513 h 329513"/>
                  <a:gd name="connsiteX0" fmla="*/ 1014100 w 1014100"/>
                  <a:gd name="connsiteY0" fmla="*/ 6861 h 329513"/>
                  <a:gd name="connsiteX1" fmla="*/ 0 w 1014100"/>
                  <a:gd name="connsiteY1" fmla="*/ 0 h 329513"/>
                  <a:gd name="connsiteX2" fmla="*/ 0 w 1014100"/>
                  <a:gd name="connsiteY2" fmla="*/ 329513 h 329513"/>
                  <a:gd name="connsiteX0" fmla="*/ 0 w 0"/>
                  <a:gd name="connsiteY0" fmla="*/ 0 h 329513"/>
                  <a:gd name="connsiteX1" fmla="*/ 0 w 0"/>
                  <a:gd name="connsiteY1" fmla="*/ 329513 h 329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329513">
                    <a:moveTo>
                      <a:pt x="0" y="0"/>
                    </a:moveTo>
                    <a:lnTo>
                      <a:pt x="0" y="329513"/>
                    </a:lnTo>
                  </a:path>
                </a:pathLst>
              </a:custGeom>
              <a:noFill/>
              <a:ln w="3175">
                <a:solidFill>
                  <a:srgbClr val="FF6666"/>
                </a:solidFill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88801" y="1726395"/>
                <a:ext cx="812437" cy="2716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00" i="1" spc="-4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Franklin Gothic Medium Cond" charset="0"/>
                    <a:ea typeface="Franklin Gothic Medium Cond" charset="0"/>
                    <a:cs typeface="Franklin Gothic Medium Cond" charset="0"/>
                  </a:rPr>
                  <a:t>Bulging Disc</a:t>
                </a:r>
              </a:p>
            </p:txBody>
          </p:sp>
          <p:sp>
            <p:nvSpPr>
              <p:cNvPr id="25" name="Freeform 24"/>
              <p:cNvSpPr/>
              <p:nvPr/>
            </p:nvSpPr>
            <p:spPr>
              <a:xfrm rot="16200000">
                <a:off x="1990381" y="1398945"/>
                <a:ext cx="74158" cy="852434"/>
              </a:xfrm>
              <a:custGeom>
                <a:avLst/>
                <a:gdLst>
                  <a:gd name="connsiteX0" fmla="*/ 683740 w 683740"/>
                  <a:gd name="connsiteY0" fmla="*/ 0 h 329513"/>
                  <a:gd name="connsiteX1" fmla="*/ 0 w 683740"/>
                  <a:gd name="connsiteY1" fmla="*/ 0 h 329513"/>
                  <a:gd name="connsiteX2" fmla="*/ 0 w 683740"/>
                  <a:gd name="connsiteY2" fmla="*/ 329513 h 329513"/>
                  <a:gd name="connsiteX0" fmla="*/ 1014100 w 1014100"/>
                  <a:gd name="connsiteY0" fmla="*/ 6861 h 329513"/>
                  <a:gd name="connsiteX1" fmla="*/ 0 w 1014100"/>
                  <a:gd name="connsiteY1" fmla="*/ 0 h 329513"/>
                  <a:gd name="connsiteX2" fmla="*/ 0 w 1014100"/>
                  <a:gd name="connsiteY2" fmla="*/ 329513 h 329513"/>
                  <a:gd name="connsiteX0" fmla="*/ 0 w 0"/>
                  <a:gd name="connsiteY0" fmla="*/ 0 h 329513"/>
                  <a:gd name="connsiteX1" fmla="*/ 0 w 0"/>
                  <a:gd name="connsiteY1" fmla="*/ 329513 h 329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329513">
                    <a:moveTo>
                      <a:pt x="0" y="0"/>
                    </a:moveTo>
                    <a:lnTo>
                      <a:pt x="0" y="329513"/>
                    </a:lnTo>
                  </a:path>
                </a:pathLst>
              </a:custGeom>
              <a:noFill/>
              <a:ln w="3175">
                <a:solidFill>
                  <a:srgbClr val="FF6666"/>
                </a:solidFill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83120" y="2325398"/>
                <a:ext cx="918120" cy="2716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00" i="1" spc="-4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Franklin Gothic Medium Cond" charset="0"/>
                    <a:ea typeface="Franklin Gothic Medium Cond" charset="0"/>
                    <a:cs typeface="Franklin Gothic Medium Cond" charset="0"/>
                  </a:rPr>
                  <a:t>Herniated Disc</a:t>
                </a:r>
              </a:p>
            </p:txBody>
          </p:sp>
          <p:sp>
            <p:nvSpPr>
              <p:cNvPr id="28" name="Freeform 27"/>
              <p:cNvSpPr/>
              <p:nvPr/>
            </p:nvSpPr>
            <p:spPr>
              <a:xfrm rot="16200000">
                <a:off x="2031745" y="1956414"/>
                <a:ext cx="74158" cy="935159"/>
              </a:xfrm>
              <a:custGeom>
                <a:avLst/>
                <a:gdLst>
                  <a:gd name="connsiteX0" fmla="*/ 683740 w 683740"/>
                  <a:gd name="connsiteY0" fmla="*/ 0 h 329513"/>
                  <a:gd name="connsiteX1" fmla="*/ 0 w 683740"/>
                  <a:gd name="connsiteY1" fmla="*/ 0 h 329513"/>
                  <a:gd name="connsiteX2" fmla="*/ 0 w 683740"/>
                  <a:gd name="connsiteY2" fmla="*/ 329513 h 329513"/>
                  <a:gd name="connsiteX0" fmla="*/ 1014100 w 1014100"/>
                  <a:gd name="connsiteY0" fmla="*/ 6861 h 329513"/>
                  <a:gd name="connsiteX1" fmla="*/ 0 w 1014100"/>
                  <a:gd name="connsiteY1" fmla="*/ 0 h 329513"/>
                  <a:gd name="connsiteX2" fmla="*/ 0 w 1014100"/>
                  <a:gd name="connsiteY2" fmla="*/ 329513 h 329513"/>
                  <a:gd name="connsiteX0" fmla="*/ 0 w 0"/>
                  <a:gd name="connsiteY0" fmla="*/ 0 h 329513"/>
                  <a:gd name="connsiteX1" fmla="*/ 0 w 0"/>
                  <a:gd name="connsiteY1" fmla="*/ 329513 h 329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329513">
                    <a:moveTo>
                      <a:pt x="0" y="0"/>
                    </a:moveTo>
                    <a:lnTo>
                      <a:pt x="0" y="329513"/>
                    </a:lnTo>
                  </a:path>
                </a:pathLst>
              </a:custGeom>
              <a:noFill/>
              <a:ln w="3175">
                <a:solidFill>
                  <a:srgbClr val="FF6666"/>
                </a:solidFill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748804" y="2972008"/>
                <a:ext cx="852435" cy="2716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000" i="1" spc="-4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Franklin Gothic Medium Cond" charset="0"/>
                    <a:ea typeface="Franklin Gothic Medium Cond" charset="0"/>
                    <a:cs typeface="Franklin Gothic Medium Cond" charset="0"/>
                  </a:rPr>
                  <a:t>Thinning Disc</a:t>
                </a:r>
              </a:p>
            </p:txBody>
          </p:sp>
          <p:sp>
            <p:nvSpPr>
              <p:cNvPr id="34" name="Freeform 33"/>
              <p:cNvSpPr/>
              <p:nvPr/>
            </p:nvSpPr>
            <p:spPr>
              <a:xfrm rot="16200000" flipH="1">
                <a:off x="2173242" y="2530052"/>
                <a:ext cx="74162" cy="1218157"/>
              </a:xfrm>
              <a:custGeom>
                <a:avLst/>
                <a:gdLst>
                  <a:gd name="connsiteX0" fmla="*/ 683740 w 683740"/>
                  <a:gd name="connsiteY0" fmla="*/ 0 h 329513"/>
                  <a:gd name="connsiteX1" fmla="*/ 0 w 683740"/>
                  <a:gd name="connsiteY1" fmla="*/ 0 h 329513"/>
                  <a:gd name="connsiteX2" fmla="*/ 0 w 683740"/>
                  <a:gd name="connsiteY2" fmla="*/ 329513 h 329513"/>
                  <a:gd name="connsiteX0" fmla="*/ 1014100 w 1014100"/>
                  <a:gd name="connsiteY0" fmla="*/ 6861 h 329513"/>
                  <a:gd name="connsiteX1" fmla="*/ 0 w 1014100"/>
                  <a:gd name="connsiteY1" fmla="*/ 0 h 329513"/>
                  <a:gd name="connsiteX2" fmla="*/ 0 w 1014100"/>
                  <a:gd name="connsiteY2" fmla="*/ 329513 h 329513"/>
                  <a:gd name="connsiteX0" fmla="*/ 0 w 0"/>
                  <a:gd name="connsiteY0" fmla="*/ 0 h 329513"/>
                  <a:gd name="connsiteX1" fmla="*/ 0 w 0"/>
                  <a:gd name="connsiteY1" fmla="*/ 329513 h 329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329513">
                    <a:moveTo>
                      <a:pt x="0" y="0"/>
                    </a:moveTo>
                    <a:lnTo>
                      <a:pt x="0" y="329513"/>
                    </a:lnTo>
                  </a:path>
                </a:pathLst>
              </a:custGeom>
              <a:noFill/>
              <a:ln w="3175">
                <a:solidFill>
                  <a:srgbClr val="FF6666"/>
                </a:solidFill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Freeform 35"/>
              <p:cNvSpPr/>
              <p:nvPr/>
            </p:nvSpPr>
            <p:spPr>
              <a:xfrm rot="16200000" flipH="1">
                <a:off x="2178032" y="3171871"/>
                <a:ext cx="140782" cy="1294357"/>
              </a:xfrm>
              <a:custGeom>
                <a:avLst/>
                <a:gdLst>
                  <a:gd name="connsiteX0" fmla="*/ 683740 w 683740"/>
                  <a:gd name="connsiteY0" fmla="*/ 0 h 329513"/>
                  <a:gd name="connsiteX1" fmla="*/ 0 w 683740"/>
                  <a:gd name="connsiteY1" fmla="*/ 0 h 329513"/>
                  <a:gd name="connsiteX2" fmla="*/ 0 w 683740"/>
                  <a:gd name="connsiteY2" fmla="*/ 329513 h 329513"/>
                  <a:gd name="connsiteX0" fmla="*/ 1014100 w 1014100"/>
                  <a:gd name="connsiteY0" fmla="*/ 6861 h 329513"/>
                  <a:gd name="connsiteX1" fmla="*/ 0 w 1014100"/>
                  <a:gd name="connsiteY1" fmla="*/ 0 h 329513"/>
                  <a:gd name="connsiteX2" fmla="*/ 0 w 1014100"/>
                  <a:gd name="connsiteY2" fmla="*/ 329513 h 329513"/>
                  <a:gd name="connsiteX0" fmla="*/ 0 w 0"/>
                  <a:gd name="connsiteY0" fmla="*/ 0 h 329513"/>
                  <a:gd name="connsiteX1" fmla="*/ 0 w 0"/>
                  <a:gd name="connsiteY1" fmla="*/ 329513 h 329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329513">
                    <a:moveTo>
                      <a:pt x="0" y="0"/>
                    </a:moveTo>
                    <a:lnTo>
                      <a:pt x="0" y="329513"/>
                    </a:lnTo>
                  </a:path>
                </a:pathLst>
              </a:custGeom>
              <a:noFill/>
              <a:ln w="3175">
                <a:solidFill>
                  <a:srgbClr val="FF6666"/>
                </a:solidFill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5A6DF916-ED10-5747-AF58-B3F933178A9E}"/>
              </a:ext>
            </a:extLst>
          </p:cNvPr>
          <p:cNvSpPr/>
          <p:nvPr/>
        </p:nvSpPr>
        <p:spPr>
          <a:xfrm>
            <a:off x="2129304" y="2494893"/>
            <a:ext cx="490736" cy="490736"/>
          </a:xfrm>
          <a:prstGeom prst="ellipse">
            <a:avLst/>
          </a:prstGeom>
          <a:solidFill>
            <a:schemeClr val="bg1">
              <a:lumMod val="95000"/>
              <a:alpha val="21000"/>
            </a:schemeClr>
          </a:solidFill>
          <a:ln w="12700">
            <a:solidFill>
              <a:srgbClr val="FF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76C5317-CCE4-3941-8213-C77CB7BE5838}"/>
              </a:ext>
            </a:extLst>
          </p:cNvPr>
          <p:cNvSpPr/>
          <p:nvPr/>
        </p:nvSpPr>
        <p:spPr>
          <a:xfrm>
            <a:off x="2036573" y="1820835"/>
            <a:ext cx="490736" cy="490736"/>
          </a:xfrm>
          <a:prstGeom prst="ellipse">
            <a:avLst/>
          </a:prstGeom>
          <a:solidFill>
            <a:schemeClr val="bg1">
              <a:lumMod val="95000"/>
              <a:alpha val="21000"/>
            </a:schemeClr>
          </a:solidFill>
          <a:ln w="12700">
            <a:solidFill>
              <a:srgbClr val="FF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2C8FABC1-AC77-D74D-993F-47C52F8257D2}"/>
              </a:ext>
            </a:extLst>
          </p:cNvPr>
          <p:cNvSpPr/>
          <p:nvPr/>
        </p:nvSpPr>
        <p:spPr>
          <a:xfrm>
            <a:off x="2206388" y="4185925"/>
            <a:ext cx="660410" cy="87946"/>
          </a:xfrm>
          <a:custGeom>
            <a:avLst/>
            <a:gdLst>
              <a:gd name="connsiteX0" fmla="*/ 0 w 864358"/>
              <a:gd name="connsiteY0" fmla="*/ 0 h 172871"/>
              <a:gd name="connsiteX1" fmla="*/ 0 w 864358"/>
              <a:gd name="connsiteY1" fmla="*/ 172871 h 172871"/>
              <a:gd name="connsiteX2" fmla="*/ 63690 w 864358"/>
              <a:gd name="connsiteY2" fmla="*/ 172871 h 172871"/>
              <a:gd name="connsiteX3" fmla="*/ 864358 w 864358"/>
              <a:gd name="connsiteY3" fmla="*/ 172871 h 172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4358" h="172871">
                <a:moveTo>
                  <a:pt x="0" y="0"/>
                </a:moveTo>
                <a:lnTo>
                  <a:pt x="0" y="172871"/>
                </a:lnTo>
                <a:lnTo>
                  <a:pt x="63690" y="172871"/>
                </a:lnTo>
                <a:lnTo>
                  <a:pt x="864358" y="172871"/>
                </a:lnTo>
              </a:path>
            </a:pathLst>
          </a:custGeom>
          <a:noFill/>
          <a:ln w="3175">
            <a:solidFill>
              <a:srgbClr val="FF6666"/>
            </a:solidFill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1867E89C-E2E3-7045-98B6-FE9B56853947}"/>
              </a:ext>
            </a:extLst>
          </p:cNvPr>
          <p:cNvSpPr/>
          <p:nvPr/>
        </p:nvSpPr>
        <p:spPr>
          <a:xfrm>
            <a:off x="2206388" y="4242740"/>
            <a:ext cx="1040810" cy="132649"/>
          </a:xfrm>
          <a:custGeom>
            <a:avLst/>
            <a:gdLst>
              <a:gd name="connsiteX0" fmla="*/ 0 w 864358"/>
              <a:gd name="connsiteY0" fmla="*/ 0 h 172871"/>
              <a:gd name="connsiteX1" fmla="*/ 0 w 864358"/>
              <a:gd name="connsiteY1" fmla="*/ 172871 h 172871"/>
              <a:gd name="connsiteX2" fmla="*/ 63690 w 864358"/>
              <a:gd name="connsiteY2" fmla="*/ 172871 h 172871"/>
              <a:gd name="connsiteX3" fmla="*/ 864358 w 864358"/>
              <a:gd name="connsiteY3" fmla="*/ 172871 h 172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4358" h="172871">
                <a:moveTo>
                  <a:pt x="0" y="0"/>
                </a:moveTo>
                <a:lnTo>
                  <a:pt x="0" y="172871"/>
                </a:lnTo>
                <a:lnTo>
                  <a:pt x="63690" y="172871"/>
                </a:lnTo>
                <a:lnTo>
                  <a:pt x="864358" y="172871"/>
                </a:lnTo>
              </a:path>
            </a:pathLst>
          </a:custGeom>
          <a:noFill/>
          <a:ln w="3175">
            <a:solidFill>
              <a:srgbClr val="FF6666"/>
            </a:solidFill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3821F46-335A-EE4C-BED1-597DC5E9E729}"/>
              </a:ext>
            </a:extLst>
          </p:cNvPr>
          <p:cNvSpPr/>
          <p:nvPr/>
        </p:nvSpPr>
        <p:spPr>
          <a:xfrm>
            <a:off x="2866798" y="4187925"/>
            <a:ext cx="167919" cy="167919"/>
          </a:xfrm>
          <a:prstGeom prst="ellipse">
            <a:avLst/>
          </a:prstGeom>
          <a:solidFill>
            <a:schemeClr val="bg1">
              <a:lumMod val="95000"/>
              <a:alpha val="21000"/>
            </a:schemeClr>
          </a:solidFill>
          <a:ln w="12700">
            <a:solidFill>
              <a:srgbClr val="FF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75C8111-D293-7B43-A3D6-AE56714AC2BA}"/>
              </a:ext>
            </a:extLst>
          </p:cNvPr>
          <p:cNvSpPr/>
          <p:nvPr/>
        </p:nvSpPr>
        <p:spPr>
          <a:xfrm>
            <a:off x="3234122" y="4293267"/>
            <a:ext cx="167919" cy="167919"/>
          </a:xfrm>
          <a:prstGeom prst="ellipse">
            <a:avLst/>
          </a:prstGeom>
          <a:solidFill>
            <a:schemeClr val="bg1">
              <a:lumMod val="95000"/>
              <a:alpha val="21000"/>
            </a:schemeClr>
          </a:solidFill>
          <a:ln w="12700">
            <a:solidFill>
              <a:srgbClr val="FF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198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7283"/>
            <a:ext cx="5638800" cy="484267"/>
          </a:xfrm>
        </p:spPr>
        <p:txBody>
          <a:bodyPr anchor="t"/>
          <a:lstStyle/>
          <a:p>
            <a:r>
              <a:rPr lang="en-US" altLang="en-US" dirty="0">
                <a:effectLst/>
              </a:rPr>
              <a:t>Interventional/DDD Cascade</a:t>
            </a:r>
            <a:endParaRPr lang="en-US" dirty="0">
              <a:effectLst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803050"/>
              </p:ext>
            </p:extLst>
          </p:nvPr>
        </p:nvGraphicFramePr>
        <p:xfrm>
          <a:off x="685800" y="1197531"/>
          <a:ext cx="7924800" cy="32982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99424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7954" marR="87954" marT="43977" marB="4397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7954" marR="87954" marT="43977" marB="4397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7954" marR="87954" marT="43977" marB="4397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7954" marR="87954" marT="43977" marB="4397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7954" marR="87954" marT="43977" marB="4397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7954" marR="87954" marT="43977" marB="43977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9424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7954" marR="87954" marT="43977" marB="4397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7954" marR="87954" marT="43977" marB="4397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7954" marR="87954" marT="43977" marB="4397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7954" marR="87954" marT="43977" marB="4397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7954" marR="87954" marT="43977" marB="4397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7954" marR="87954" marT="43977" marB="43977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9424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7954" marR="87954" marT="43977" marB="4397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87954" marR="87954" marT="43977" marB="4397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7954" marR="87954" marT="43977" marB="4397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7954" marR="87954" marT="43977" marB="4397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7954" marR="87954" marT="43977" marB="43977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7954" marR="87954" marT="43977" marB="43977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 rot="16200000">
            <a:off x="125832" y="2662000"/>
            <a:ext cx="665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TIME</a:t>
            </a:r>
          </a:p>
        </p:txBody>
      </p:sp>
      <p:sp>
        <p:nvSpPr>
          <p:cNvPr id="15" name="Right Triangle 14"/>
          <p:cNvSpPr/>
          <p:nvPr/>
        </p:nvSpPr>
        <p:spPr>
          <a:xfrm flipH="1">
            <a:off x="685799" y="1197531"/>
            <a:ext cx="7924797" cy="3298273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21000"/>
                </a:schemeClr>
              </a:gs>
              <a:gs pos="78000">
                <a:srgbClr val="FF6666">
                  <a:alpha val="87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09600" y="1066805"/>
            <a:ext cx="8276342" cy="3467862"/>
          </a:xfrm>
          <a:prstGeom prst="straightConnector1">
            <a:avLst/>
          </a:prstGeom>
          <a:ln w="1524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0000"/>
                </a:gs>
              </a:gsLst>
              <a:lin ang="5400000" scaled="1"/>
            </a:gra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838200" y="2858267"/>
            <a:ext cx="1295400" cy="1561336"/>
          </a:xfrm>
          <a:prstGeom prst="rect">
            <a:avLst/>
          </a:prstGeom>
          <a:solidFill>
            <a:srgbClr val="0086F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CONSERVATIVE CARE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Reduce Swelling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Restore Conditioning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Regain Alignment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Removal of Pain Generator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00298" y="2529529"/>
            <a:ext cx="1295400" cy="1319338"/>
          </a:xfrm>
          <a:prstGeom prst="rect">
            <a:avLst/>
          </a:prstGeom>
          <a:solidFill>
            <a:srgbClr val="3266C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MINIMALLY-INVASIVE CONSERVATIVE CARE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Disrupt Pain Generation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962400" y="2096267"/>
            <a:ext cx="1295400" cy="1426938"/>
          </a:xfrm>
          <a:prstGeom prst="rect">
            <a:avLst/>
          </a:prstGeom>
          <a:solidFill>
            <a:srgbClr val="3233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NON-INSTRUMENTED SURGERY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Removal of Pain Generator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Decompression of Neural Structures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47797" y="4045202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 Cond" panose="020B0606030402020204" pitchFamily="34" charset="0"/>
                <a:ea typeface="Franklin Gothic Medium" charset="0"/>
                <a:cs typeface="Franklin Gothic Medium" charset="0"/>
              </a:rPr>
              <a:t>INCREASING PAIN &amp; DEGENERATION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524498" y="1486667"/>
            <a:ext cx="1295400" cy="1867668"/>
          </a:xfrm>
          <a:prstGeom prst="rect">
            <a:avLst/>
          </a:prstGeom>
          <a:solidFill>
            <a:srgbClr val="FE986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SURGICAL INTERVENTION: TDR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Maintains Motion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Regain Alignment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Removal of Pain Generator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Decompression of Neural Structures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Restore Disc Height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086596" y="895350"/>
            <a:ext cx="1295400" cy="1749933"/>
          </a:xfrm>
          <a:prstGeom prst="rect">
            <a:avLst/>
          </a:prstGeom>
          <a:solidFill>
            <a:srgbClr val="FF666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t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Franklin Gothic Demi Cond" charset="0"/>
                <a:ea typeface="Franklin Gothic Demi Cond" charset="0"/>
                <a:cs typeface="Franklin Gothic Demi Cond" charset="0"/>
              </a:rPr>
              <a:t>SURGICAL INTERVENTION: FUSION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Regain Alignment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Removal of Pain Generator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Decompression of Neural Structures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Restore Disc Height</a:t>
            </a:r>
          </a:p>
        </p:txBody>
      </p:sp>
    </p:spTree>
    <p:extLst>
      <p:ext uri="{BB962C8B-B14F-4D97-AF65-F5344CB8AC3E}">
        <p14:creationId xmlns:p14="http://schemas.microsoft.com/office/powerpoint/2010/main" val="2535758299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12761F06-D0DE-D947-99CA-7490AA6DD77E}"/>
              </a:ext>
            </a:extLst>
          </p:cNvPr>
          <p:cNvSpPr/>
          <p:nvPr/>
        </p:nvSpPr>
        <p:spPr>
          <a:xfrm flipH="1">
            <a:off x="3200400" y="-8753"/>
            <a:ext cx="3429002" cy="5156887"/>
          </a:xfrm>
          <a:custGeom>
            <a:avLst/>
            <a:gdLst>
              <a:gd name="connsiteX0" fmla="*/ 0 w 1474573"/>
              <a:gd name="connsiteY0" fmla="*/ 32952 h 5148649"/>
              <a:gd name="connsiteX1" fmla="*/ 0 w 1474573"/>
              <a:gd name="connsiteY1" fmla="*/ 5148649 h 5148649"/>
              <a:gd name="connsiteX2" fmla="*/ 123567 w 1474573"/>
              <a:gd name="connsiteY2" fmla="*/ 5148649 h 5148649"/>
              <a:gd name="connsiteX3" fmla="*/ 1474573 w 1474573"/>
              <a:gd name="connsiteY3" fmla="*/ 5148649 h 5148649"/>
              <a:gd name="connsiteX4" fmla="*/ 1474573 w 1474573"/>
              <a:gd name="connsiteY4" fmla="*/ 0 h 5148649"/>
              <a:gd name="connsiteX5" fmla="*/ 0 w 1474573"/>
              <a:gd name="connsiteY5" fmla="*/ 32952 h 5148649"/>
              <a:gd name="connsiteX0" fmla="*/ 0 w 1474573"/>
              <a:gd name="connsiteY0" fmla="*/ 16476 h 5148649"/>
              <a:gd name="connsiteX1" fmla="*/ 0 w 1474573"/>
              <a:gd name="connsiteY1" fmla="*/ 5148649 h 5148649"/>
              <a:gd name="connsiteX2" fmla="*/ 123567 w 1474573"/>
              <a:gd name="connsiteY2" fmla="*/ 5148649 h 5148649"/>
              <a:gd name="connsiteX3" fmla="*/ 1474573 w 1474573"/>
              <a:gd name="connsiteY3" fmla="*/ 5148649 h 5148649"/>
              <a:gd name="connsiteX4" fmla="*/ 1474573 w 1474573"/>
              <a:gd name="connsiteY4" fmla="*/ 0 h 5148649"/>
              <a:gd name="connsiteX5" fmla="*/ 0 w 1474573"/>
              <a:gd name="connsiteY5" fmla="*/ 16476 h 5148649"/>
              <a:gd name="connsiteX0" fmla="*/ 16154 w 1498965"/>
              <a:gd name="connsiteY0" fmla="*/ 16476 h 5165125"/>
              <a:gd name="connsiteX1" fmla="*/ 16154 w 1498965"/>
              <a:gd name="connsiteY1" fmla="*/ 5148649 h 5165125"/>
              <a:gd name="connsiteX2" fmla="*/ 139721 w 1498965"/>
              <a:gd name="connsiteY2" fmla="*/ 5148649 h 5165125"/>
              <a:gd name="connsiteX3" fmla="*/ 1498965 w 1498965"/>
              <a:gd name="connsiteY3" fmla="*/ 5165125 h 5165125"/>
              <a:gd name="connsiteX4" fmla="*/ 1490727 w 1498965"/>
              <a:gd name="connsiteY4" fmla="*/ 0 h 5165125"/>
              <a:gd name="connsiteX5" fmla="*/ 16154 w 1498965"/>
              <a:gd name="connsiteY5" fmla="*/ 16476 h 5165125"/>
              <a:gd name="connsiteX0" fmla="*/ 0 w 1482811"/>
              <a:gd name="connsiteY0" fmla="*/ 16476 h 5321643"/>
              <a:gd name="connsiteX1" fmla="*/ 0 w 1482811"/>
              <a:gd name="connsiteY1" fmla="*/ 5148649 h 5321643"/>
              <a:gd name="connsiteX2" fmla="*/ 403653 w 1482811"/>
              <a:gd name="connsiteY2" fmla="*/ 5321643 h 5321643"/>
              <a:gd name="connsiteX3" fmla="*/ 1482811 w 1482811"/>
              <a:gd name="connsiteY3" fmla="*/ 5165125 h 5321643"/>
              <a:gd name="connsiteX4" fmla="*/ 1474573 w 1482811"/>
              <a:gd name="connsiteY4" fmla="*/ 0 h 5321643"/>
              <a:gd name="connsiteX5" fmla="*/ 0 w 1482811"/>
              <a:gd name="connsiteY5" fmla="*/ 16476 h 5321643"/>
              <a:gd name="connsiteX0" fmla="*/ 0 w 1482811"/>
              <a:gd name="connsiteY0" fmla="*/ 16476 h 5800527"/>
              <a:gd name="connsiteX1" fmla="*/ 0 w 1482811"/>
              <a:gd name="connsiteY1" fmla="*/ 5148649 h 5800527"/>
              <a:gd name="connsiteX2" fmla="*/ 1482811 w 1482811"/>
              <a:gd name="connsiteY2" fmla="*/ 5165125 h 5800527"/>
              <a:gd name="connsiteX3" fmla="*/ 1474573 w 1482811"/>
              <a:gd name="connsiteY3" fmla="*/ 0 h 5800527"/>
              <a:gd name="connsiteX4" fmla="*/ 0 w 1482811"/>
              <a:gd name="connsiteY4" fmla="*/ 16476 h 5800527"/>
              <a:gd name="connsiteX0" fmla="*/ 0 w 1482811"/>
              <a:gd name="connsiteY0" fmla="*/ 16476 h 5544083"/>
              <a:gd name="connsiteX1" fmla="*/ 0 w 1482811"/>
              <a:gd name="connsiteY1" fmla="*/ 5148649 h 5544083"/>
              <a:gd name="connsiteX2" fmla="*/ 1482811 w 1482811"/>
              <a:gd name="connsiteY2" fmla="*/ 5165125 h 5544083"/>
              <a:gd name="connsiteX3" fmla="*/ 1474573 w 1482811"/>
              <a:gd name="connsiteY3" fmla="*/ 0 h 5544083"/>
              <a:gd name="connsiteX4" fmla="*/ 0 w 1482811"/>
              <a:gd name="connsiteY4" fmla="*/ 16476 h 5544083"/>
              <a:gd name="connsiteX0" fmla="*/ 0 w 1482811"/>
              <a:gd name="connsiteY0" fmla="*/ 16476 h 5165125"/>
              <a:gd name="connsiteX1" fmla="*/ 0 w 1482811"/>
              <a:gd name="connsiteY1" fmla="*/ 5148649 h 5165125"/>
              <a:gd name="connsiteX2" fmla="*/ 1482811 w 1482811"/>
              <a:gd name="connsiteY2" fmla="*/ 5165125 h 5165125"/>
              <a:gd name="connsiteX3" fmla="*/ 1474573 w 1482811"/>
              <a:gd name="connsiteY3" fmla="*/ 0 h 5165125"/>
              <a:gd name="connsiteX4" fmla="*/ 0 w 1482811"/>
              <a:gd name="connsiteY4" fmla="*/ 16476 h 5165125"/>
              <a:gd name="connsiteX0" fmla="*/ 8238 w 1482811"/>
              <a:gd name="connsiteY0" fmla="*/ 8238 h 5165125"/>
              <a:gd name="connsiteX1" fmla="*/ 0 w 1482811"/>
              <a:gd name="connsiteY1" fmla="*/ 5148649 h 5165125"/>
              <a:gd name="connsiteX2" fmla="*/ 1482811 w 1482811"/>
              <a:gd name="connsiteY2" fmla="*/ 5165125 h 5165125"/>
              <a:gd name="connsiteX3" fmla="*/ 1474573 w 1482811"/>
              <a:gd name="connsiteY3" fmla="*/ 0 h 5165125"/>
              <a:gd name="connsiteX4" fmla="*/ 8238 w 1482811"/>
              <a:gd name="connsiteY4" fmla="*/ 8238 h 5165125"/>
              <a:gd name="connsiteX0" fmla="*/ 8238 w 1493108"/>
              <a:gd name="connsiteY0" fmla="*/ 8238 h 5165125"/>
              <a:gd name="connsiteX1" fmla="*/ 0 w 1493108"/>
              <a:gd name="connsiteY1" fmla="*/ 5148649 h 5165125"/>
              <a:gd name="connsiteX2" fmla="*/ 1482811 w 1493108"/>
              <a:gd name="connsiteY2" fmla="*/ 5165125 h 5165125"/>
              <a:gd name="connsiteX3" fmla="*/ 1493108 w 1493108"/>
              <a:gd name="connsiteY3" fmla="*/ 2529531 h 5165125"/>
              <a:gd name="connsiteX4" fmla="*/ 1474573 w 1493108"/>
              <a:gd name="connsiteY4" fmla="*/ 0 h 5165125"/>
              <a:gd name="connsiteX5" fmla="*/ 8238 w 1493108"/>
              <a:gd name="connsiteY5" fmla="*/ 8238 h 5165125"/>
              <a:gd name="connsiteX0" fmla="*/ 8238 w 1732005"/>
              <a:gd name="connsiteY0" fmla="*/ 8238 h 5165125"/>
              <a:gd name="connsiteX1" fmla="*/ 0 w 1732005"/>
              <a:gd name="connsiteY1" fmla="*/ 5148649 h 5165125"/>
              <a:gd name="connsiteX2" fmla="*/ 1482811 w 1732005"/>
              <a:gd name="connsiteY2" fmla="*/ 5165125 h 5165125"/>
              <a:gd name="connsiteX3" fmla="*/ 1732005 w 1732005"/>
              <a:gd name="connsiteY3" fmla="*/ 2521293 h 5165125"/>
              <a:gd name="connsiteX4" fmla="*/ 1474573 w 1732005"/>
              <a:gd name="connsiteY4" fmla="*/ 0 h 5165125"/>
              <a:gd name="connsiteX5" fmla="*/ 8238 w 1732005"/>
              <a:gd name="connsiteY5" fmla="*/ 8238 h 5165125"/>
              <a:gd name="connsiteX0" fmla="*/ 8238 w 1732005"/>
              <a:gd name="connsiteY0" fmla="*/ 8238 h 5165125"/>
              <a:gd name="connsiteX1" fmla="*/ 0 w 1732005"/>
              <a:gd name="connsiteY1" fmla="*/ 5148649 h 5165125"/>
              <a:gd name="connsiteX2" fmla="*/ 1482811 w 1732005"/>
              <a:gd name="connsiteY2" fmla="*/ 5165125 h 5165125"/>
              <a:gd name="connsiteX3" fmla="*/ 1732005 w 1732005"/>
              <a:gd name="connsiteY3" fmla="*/ 2521293 h 5165125"/>
              <a:gd name="connsiteX4" fmla="*/ 1474573 w 1732005"/>
              <a:gd name="connsiteY4" fmla="*/ 0 h 5165125"/>
              <a:gd name="connsiteX5" fmla="*/ 8238 w 1732005"/>
              <a:gd name="connsiteY5" fmla="*/ 8238 h 5165125"/>
              <a:gd name="connsiteX0" fmla="*/ 8238 w 1732005"/>
              <a:gd name="connsiteY0" fmla="*/ 8238 h 5165125"/>
              <a:gd name="connsiteX1" fmla="*/ 0 w 1732005"/>
              <a:gd name="connsiteY1" fmla="*/ 5148649 h 5165125"/>
              <a:gd name="connsiteX2" fmla="*/ 1482811 w 1732005"/>
              <a:gd name="connsiteY2" fmla="*/ 5165125 h 5165125"/>
              <a:gd name="connsiteX3" fmla="*/ 1732005 w 1732005"/>
              <a:gd name="connsiteY3" fmla="*/ 2521293 h 5165125"/>
              <a:gd name="connsiteX4" fmla="*/ 1474573 w 1732005"/>
              <a:gd name="connsiteY4" fmla="*/ 0 h 5165125"/>
              <a:gd name="connsiteX5" fmla="*/ 8238 w 1732005"/>
              <a:gd name="connsiteY5" fmla="*/ 8238 h 5165125"/>
              <a:gd name="connsiteX0" fmla="*/ 8238 w 1732005"/>
              <a:gd name="connsiteY0" fmla="*/ 8238 h 5156887"/>
              <a:gd name="connsiteX1" fmla="*/ 0 w 1732005"/>
              <a:gd name="connsiteY1" fmla="*/ 5148649 h 5156887"/>
              <a:gd name="connsiteX2" fmla="*/ 1475280 w 1732005"/>
              <a:gd name="connsiteY2" fmla="*/ 5156887 h 5156887"/>
              <a:gd name="connsiteX3" fmla="*/ 1732005 w 1732005"/>
              <a:gd name="connsiteY3" fmla="*/ 2521293 h 5156887"/>
              <a:gd name="connsiteX4" fmla="*/ 1474573 w 1732005"/>
              <a:gd name="connsiteY4" fmla="*/ 0 h 5156887"/>
              <a:gd name="connsiteX5" fmla="*/ 8238 w 1732005"/>
              <a:gd name="connsiteY5" fmla="*/ 8238 h 5156887"/>
              <a:gd name="connsiteX0" fmla="*/ 0 w 1735404"/>
              <a:gd name="connsiteY0" fmla="*/ 8238 h 5156887"/>
              <a:gd name="connsiteX1" fmla="*/ 3399 w 1735404"/>
              <a:gd name="connsiteY1" fmla="*/ 5148649 h 5156887"/>
              <a:gd name="connsiteX2" fmla="*/ 1478679 w 1735404"/>
              <a:gd name="connsiteY2" fmla="*/ 5156887 h 5156887"/>
              <a:gd name="connsiteX3" fmla="*/ 1735404 w 1735404"/>
              <a:gd name="connsiteY3" fmla="*/ 2521293 h 5156887"/>
              <a:gd name="connsiteX4" fmla="*/ 1477972 w 1735404"/>
              <a:gd name="connsiteY4" fmla="*/ 0 h 5156887"/>
              <a:gd name="connsiteX5" fmla="*/ 0 w 1735404"/>
              <a:gd name="connsiteY5" fmla="*/ 8238 h 5156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5404" h="5156887">
                <a:moveTo>
                  <a:pt x="0" y="8238"/>
                </a:moveTo>
                <a:lnTo>
                  <a:pt x="3399" y="5148649"/>
                </a:lnTo>
                <a:lnTo>
                  <a:pt x="1478679" y="5156887"/>
                </a:lnTo>
                <a:lnTo>
                  <a:pt x="1735404" y="2521293"/>
                </a:lnTo>
                <a:lnTo>
                  <a:pt x="1477972" y="0"/>
                </a:lnTo>
                <a:lnTo>
                  <a:pt x="0" y="8238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84" r="-184"/>
            </a:stretch>
          </a:blipFill>
          <a:ln>
            <a:noFill/>
          </a:ln>
          <a:effectLst>
            <a:outerShdw dist="101600" dir="10800000" algn="r" rotWithShape="0">
              <a:schemeClr val="bg1">
                <a:alpha val="4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82146" y="742949"/>
            <a:ext cx="4572000" cy="990602"/>
          </a:xfrm>
        </p:spPr>
        <p:txBody>
          <a:bodyPr anchor="t"/>
          <a:lstStyle/>
          <a:p>
            <a:r>
              <a:rPr lang="en-US" sz="3000" spc="-50" dirty="0">
                <a:effectLst/>
                <a:latin typeface="Franklin Gothic Medium" charset="0"/>
                <a:ea typeface="Franklin Gothic Medium" charset="0"/>
                <a:cs typeface="Franklin Gothic Medium" charset="0"/>
              </a:rPr>
              <a:t>Conservative Care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04800" y="1378696"/>
            <a:ext cx="2514600" cy="2717054"/>
          </a:xfrm>
          <a:prstGeom prst="rect">
            <a:avLst/>
          </a:prstGeom>
          <a:effectLst/>
        </p:spPr>
        <p:txBody>
          <a:bodyPr anchor="t"/>
          <a:lstStyle>
            <a:defPPr>
              <a:defRPr lang="en-US"/>
            </a:defPPr>
            <a:lvl1pPr indent="0" defTabSz="685800">
              <a:lnSpc>
                <a:spcPts val="2200"/>
              </a:lnSpc>
              <a:spcBef>
                <a:spcPts val="0"/>
              </a:spcBef>
              <a:spcAft>
                <a:spcPts val="1800"/>
              </a:spcAft>
              <a:buClr>
                <a:srgbClr val="0086F0"/>
              </a:buClr>
              <a:buSzPct val="115000"/>
              <a:buFontTx/>
              <a:buNone/>
              <a:defRPr b="0" i="0" spc="-75" baseline="0">
                <a:solidFill>
                  <a:srgbClr val="E7E7E7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557213" indent="-214313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charset="0"/>
              <a:buChar char="•"/>
              <a:defRPr sz="2100"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857250" indent="-171450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75000"/>
              <a:buFont typeface=".LucidaGrandeUI" charset="0"/>
              <a:buChar char="○"/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200150" indent="-171450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Font typeface="Arial" charset="0"/>
              <a:buChar char="•"/>
              <a:defRPr sz="1500"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 marL="1543050" indent="-171450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500"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18859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6pPr>
            <a:lvl7pPr marL="22288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7pPr>
            <a:lvl8pPr marL="25717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8pPr>
            <a:lvl9pPr marL="29146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pPr>
              <a:lnSpc>
                <a:spcPts val="2000"/>
              </a:lnSpc>
              <a:spcAft>
                <a:spcPts val="300"/>
              </a:spcAft>
            </a:pPr>
            <a:r>
              <a:rPr lang="en-US" dirty="0">
                <a:solidFill>
                  <a:schemeClr val="bg1"/>
                </a:solidFill>
              </a:rPr>
              <a:t>Treatment that does not require an incision or the removal of tissue.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</a:p>
          <a:p>
            <a:pPr>
              <a:lnSpc>
                <a:spcPts val="2000"/>
              </a:lnSpc>
              <a:spcAft>
                <a:spcPts val="300"/>
              </a:spcAft>
            </a:pPr>
            <a:endParaRPr lang="en-US" baseline="300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  <a:spcAft>
                <a:spcPts val="300"/>
              </a:spcAft>
            </a:pPr>
            <a:r>
              <a:rPr lang="en-US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Goal: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Reduce pain, provide conditioning, and manage existing conditions as conservatively as possible.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29402" y="4552950"/>
            <a:ext cx="24375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spc="-40" baseline="3000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3 “Conservative Treatment”  Spine Health.com, Veritas Health, November 16, 2021, </a:t>
            </a:r>
            <a:r>
              <a:rPr lang="en-US" sz="900" i="1" spc="-40" baseline="30000" dirty="0">
                <a:solidFill>
                  <a:schemeClr val="bg1"/>
                </a:solidFill>
                <a:latin typeface="Franklin Gothic Medium Cond" charset="0"/>
              </a:rPr>
              <a:t>https://www.spine-health.com/glossary/conservative-treatment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0BFCCE8-CC5E-3540-940B-92ACB3BBD5C5}"/>
              </a:ext>
            </a:extLst>
          </p:cNvPr>
          <p:cNvSpPr txBox="1">
            <a:spLocks/>
          </p:cNvSpPr>
          <p:nvPr/>
        </p:nvSpPr>
        <p:spPr>
          <a:xfrm>
            <a:off x="6781800" y="968404"/>
            <a:ext cx="2133600" cy="3127345"/>
          </a:xfrm>
          <a:prstGeom prst="rect">
            <a:avLst/>
          </a:prstGeom>
          <a:effectLst/>
        </p:spPr>
        <p:txBody>
          <a:bodyPr anchor="ctr"/>
          <a:lstStyle>
            <a:defPPr>
              <a:defRPr lang="en-US"/>
            </a:defPPr>
            <a:lvl1pPr indent="0" defTabSz="685800">
              <a:lnSpc>
                <a:spcPts val="2200"/>
              </a:lnSpc>
              <a:spcBef>
                <a:spcPts val="0"/>
              </a:spcBef>
              <a:spcAft>
                <a:spcPts val="1800"/>
              </a:spcAft>
              <a:buClr>
                <a:srgbClr val="0086F0"/>
              </a:buClr>
              <a:buSzPct val="115000"/>
              <a:buFontTx/>
              <a:buNone/>
              <a:defRPr b="0" i="0" spc="-75" baseline="0">
                <a:solidFill>
                  <a:srgbClr val="E7E7E7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557213" indent="-214313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charset="0"/>
              <a:buChar char="•"/>
              <a:defRPr sz="2100"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857250" indent="-171450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75000"/>
              <a:buFont typeface=".LucidaGrandeUI" charset="0"/>
              <a:buChar char="○"/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200150" indent="-171450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Font typeface="Arial" charset="0"/>
              <a:buChar char="•"/>
              <a:defRPr sz="1500"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 marL="1543050" indent="-171450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500"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18859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6pPr>
            <a:lvl7pPr marL="22288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7pPr>
            <a:lvl8pPr marL="25717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8pPr>
            <a:lvl9pPr marL="29146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pPr>
              <a:lnSpc>
                <a:spcPts val="2000"/>
              </a:lnSpc>
              <a:spcAft>
                <a:spcPts val="300"/>
              </a:spcAft>
            </a:pPr>
            <a:r>
              <a:rPr lang="en-US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Examples:</a:t>
            </a:r>
          </a:p>
          <a:p>
            <a:pPr marL="285750" indent="-285750">
              <a:lnSpc>
                <a:spcPts val="2000"/>
              </a:lnSpc>
              <a:spcAft>
                <a:spcPts val="300"/>
              </a:spcAft>
              <a:buClr>
                <a:srgbClr val="32339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Physical Therapy </a:t>
            </a:r>
          </a:p>
          <a:p>
            <a:pPr marL="285750" indent="-285750">
              <a:lnSpc>
                <a:spcPts val="2000"/>
              </a:lnSpc>
              <a:spcAft>
                <a:spcPts val="300"/>
              </a:spcAft>
              <a:buClr>
                <a:srgbClr val="32339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Chiropractic</a:t>
            </a:r>
          </a:p>
          <a:p>
            <a:pPr marL="285750" indent="-285750">
              <a:lnSpc>
                <a:spcPts val="2000"/>
              </a:lnSpc>
              <a:spcAft>
                <a:spcPts val="300"/>
              </a:spcAft>
              <a:buClr>
                <a:srgbClr val="32339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Anti-inflammatories</a:t>
            </a:r>
          </a:p>
          <a:p>
            <a:pPr marL="285750" indent="-285750">
              <a:lnSpc>
                <a:spcPts val="2000"/>
              </a:lnSpc>
              <a:spcAft>
                <a:spcPts val="300"/>
              </a:spcAft>
              <a:buClr>
                <a:srgbClr val="32339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Diet &amp; Weight Loss</a:t>
            </a:r>
          </a:p>
          <a:p>
            <a:pPr marL="285750" indent="-285750">
              <a:lnSpc>
                <a:spcPts val="2000"/>
              </a:lnSpc>
              <a:spcAft>
                <a:spcPts val="300"/>
              </a:spcAft>
              <a:buClr>
                <a:srgbClr val="32339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Exercise &amp; Body Mechanics (posture)</a:t>
            </a:r>
          </a:p>
          <a:p>
            <a:pPr marL="285750" indent="-285750">
              <a:lnSpc>
                <a:spcPts val="2000"/>
              </a:lnSpc>
              <a:spcAft>
                <a:spcPts val="300"/>
              </a:spcAft>
              <a:buClr>
                <a:srgbClr val="32339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Other Lifestyle Modifications</a:t>
            </a:r>
          </a:p>
        </p:txBody>
      </p:sp>
    </p:spTree>
    <p:extLst>
      <p:ext uri="{BB962C8B-B14F-4D97-AF65-F5344CB8AC3E}">
        <p14:creationId xmlns:p14="http://schemas.microsoft.com/office/powerpoint/2010/main" val="481431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6998058" y="971550"/>
            <a:ext cx="1966786" cy="3095482"/>
          </a:xfrm>
          <a:prstGeom prst="rect">
            <a:avLst/>
          </a:prstGeom>
          <a:effectLst/>
        </p:spPr>
        <p:txBody>
          <a:bodyPr anchor="ctr"/>
          <a:lstStyle>
            <a:defPPr>
              <a:defRPr lang="en-US"/>
            </a:defPPr>
            <a:lvl1pPr indent="0" defTabSz="685800">
              <a:lnSpc>
                <a:spcPts val="2000"/>
              </a:lnSpc>
              <a:spcBef>
                <a:spcPts val="0"/>
              </a:spcBef>
              <a:spcAft>
                <a:spcPts val="300"/>
              </a:spcAft>
              <a:buClr>
                <a:srgbClr val="0086F0"/>
              </a:buClr>
              <a:buSzPct val="115000"/>
              <a:buFontTx/>
              <a:buNone/>
              <a:defRPr b="0" i="0" spc="-75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557213" indent="-214313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charset="0"/>
              <a:buChar char="•"/>
              <a:defRPr sz="2100"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857250" indent="-171450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75000"/>
              <a:buFont typeface=".LucidaGrandeUI" charset="0"/>
              <a:buChar char="○"/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200150" indent="-171450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Font typeface="Arial" charset="0"/>
              <a:buChar char="•"/>
              <a:defRPr sz="1500"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 marL="1543050" indent="-171450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500"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18859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6pPr>
            <a:lvl7pPr marL="22288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7pPr>
            <a:lvl8pPr marL="25717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8pPr>
            <a:lvl9pPr marL="29146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r>
              <a:rPr lang="en-US" b="1" dirty="0">
                <a:latin typeface="Franklin Gothic Demi" panose="020B0603020102020204" pitchFamily="34" charset="0"/>
              </a:rPr>
              <a:t>Examples:</a:t>
            </a:r>
          </a:p>
          <a:p>
            <a:pPr marL="285750" indent="-285750">
              <a:buClr>
                <a:srgbClr val="FF6666"/>
              </a:buClr>
              <a:buFont typeface="Arial" panose="020B0604020202020204" pitchFamily="34" charset="0"/>
              <a:buChar char="•"/>
            </a:pPr>
            <a:r>
              <a:rPr lang="en-US" dirty="0"/>
              <a:t>Facet joint injections/blocks</a:t>
            </a:r>
          </a:p>
          <a:p>
            <a:pPr marL="285750" indent="-285750">
              <a:buClr>
                <a:srgbClr val="FF6666"/>
              </a:buClr>
              <a:buFont typeface="Arial" panose="020B0604020202020204" pitchFamily="34" charset="0"/>
              <a:buChar char="•"/>
            </a:pPr>
            <a:r>
              <a:rPr lang="en-US" dirty="0"/>
              <a:t>Epidural/steroid injections </a:t>
            </a:r>
          </a:p>
          <a:p>
            <a:pPr marL="285750" indent="-285750">
              <a:buClr>
                <a:srgbClr val="FF6666"/>
              </a:buClr>
              <a:buFont typeface="Arial" panose="020B0604020202020204" pitchFamily="34" charset="0"/>
              <a:buChar char="•"/>
            </a:pPr>
            <a:r>
              <a:rPr lang="en-US" dirty="0"/>
              <a:t>Nerve root injections/blocks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98058" y="4476750"/>
            <a:ext cx="21459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 spc="-40" baseline="3000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4 </a:t>
            </a:r>
            <a:r>
              <a:rPr lang="en-US" sz="800" i="1" spc="-40" dirty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Evidence-Based Clinical Guidelines for Multidisciplinary Spine Care: Diagnosis and Treatment of Degenerative Lumbar Spinal Stenosis. Burr Ridge, IL: North American Spine Society; 2011.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FA784B-E1A1-3546-BC77-271E4B604502}"/>
              </a:ext>
            </a:extLst>
          </p:cNvPr>
          <p:cNvSpPr txBox="1">
            <a:spLocks/>
          </p:cNvSpPr>
          <p:nvPr/>
        </p:nvSpPr>
        <p:spPr>
          <a:xfrm>
            <a:off x="304799" y="1273778"/>
            <a:ext cx="4191997" cy="2717054"/>
          </a:xfrm>
          <a:prstGeom prst="rect">
            <a:avLst/>
          </a:prstGeom>
          <a:effectLst/>
        </p:spPr>
        <p:txBody>
          <a:bodyPr anchor="t"/>
          <a:lstStyle>
            <a:defPPr>
              <a:defRPr lang="en-US"/>
            </a:defPPr>
            <a:lvl1pPr indent="0" defTabSz="685800">
              <a:lnSpc>
                <a:spcPts val="2200"/>
              </a:lnSpc>
              <a:spcBef>
                <a:spcPts val="0"/>
              </a:spcBef>
              <a:spcAft>
                <a:spcPts val="1800"/>
              </a:spcAft>
              <a:buClr>
                <a:srgbClr val="0086F0"/>
              </a:buClr>
              <a:buSzPct val="115000"/>
              <a:buFontTx/>
              <a:buNone/>
              <a:defRPr b="0" i="0" spc="-75" baseline="0">
                <a:solidFill>
                  <a:srgbClr val="E7E7E7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557213" indent="-214313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charset="0"/>
              <a:buChar char="•"/>
              <a:defRPr sz="2100"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857250" indent="-171450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75000"/>
              <a:buFont typeface=".LucidaGrandeUI" charset="0"/>
              <a:buChar char="○"/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200150" indent="-171450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Font typeface="Arial" charset="0"/>
              <a:buChar char="•"/>
              <a:defRPr sz="1500"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 marL="1543050" indent="-171450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500"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18859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6pPr>
            <a:lvl7pPr marL="22288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7pPr>
            <a:lvl8pPr marL="25717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8pPr>
            <a:lvl9pPr marL="29146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r>
              <a:rPr lang="en-US" dirty="0"/>
              <a:t>The use of selective spinal injections in the treatment of spinal-related pain disorders.</a:t>
            </a:r>
            <a:r>
              <a:rPr lang="en-US" baseline="30000" dirty="0"/>
              <a:t>4</a:t>
            </a:r>
          </a:p>
          <a:p>
            <a:pPr>
              <a:spcAft>
                <a:spcPts val="600"/>
              </a:spcAft>
            </a:pPr>
            <a:r>
              <a:rPr lang="en-US" b="1" dirty="0">
                <a:latin typeface="Franklin Gothic Demi" panose="020B0603020102020204" pitchFamily="34" charset="0"/>
              </a:rPr>
              <a:t>Goals: </a:t>
            </a:r>
          </a:p>
          <a:p>
            <a:pPr marL="285750" indent="-285750">
              <a:spcAft>
                <a:spcPts val="600"/>
              </a:spcAft>
              <a:buClr>
                <a:srgbClr val="FF6666"/>
              </a:buClr>
              <a:buFont typeface="Arial" panose="020B0604020202020204" pitchFamily="34" charset="0"/>
              <a:buChar char="•"/>
            </a:pPr>
            <a:r>
              <a:rPr lang="en-US" dirty="0"/>
              <a:t>The goal of the injection is pain/discomfort relief and/or reducing inflammation </a:t>
            </a:r>
          </a:p>
          <a:p>
            <a:pPr marL="285750" indent="-285750">
              <a:spcAft>
                <a:spcPts val="600"/>
              </a:spcAft>
              <a:buClr>
                <a:srgbClr val="FF6666"/>
              </a:buClr>
              <a:buFont typeface="Arial" panose="020B0604020202020204" pitchFamily="34" charset="0"/>
              <a:buChar char="•"/>
            </a:pPr>
            <a:r>
              <a:rPr lang="en-US" dirty="0"/>
              <a:t>Injection alone may be sufficient to provide relief </a:t>
            </a:r>
          </a:p>
          <a:p>
            <a:pPr marL="285750" indent="-285750">
              <a:spcAft>
                <a:spcPts val="600"/>
              </a:spcAft>
              <a:buClr>
                <a:srgbClr val="FF6666"/>
              </a:buClr>
              <a:buFont typeface="Arial" panose="020B0604020202020204" pitchFamily="34" charset="0"/>
              <a:buChar char="•"/>
            </a:pPr>
            <a:r>
              <a:rPr lang="en-US" dirty="0"/>
              <a:t>Commonly used in combination with a comprehensive rehabilitation program to provide additional benefit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5BCCDD8-D8BE-A748-97C3-1DD470CD1FF1}"/>
              </a:ext>
            </a:extLst>
          </p:cNvPr>
          <p:cNvSpPr txBox="1">
            <a:spLocks/>
          </p:cNvSpPr>
          <p:nvPr/>
        </p:nvSpPr>
        <p:spPr>
          <a:xfrm>
            <a:off x="282146" y="285750"/>
            <a:ext cx="3146855" cy="990602"/>
          </a:xfrm>
          <a:prstGeom prst="rect">
            <a:avLst/>
          </a:prstGeom>
        </p:spPr>
        <p:txBody>
          <a:bodyPr anchor="t" anchorCtr="0"/>
          <a:lstStyle>
            <a:lvl1pPr algn="l" defTabSz="6858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000" b="0" i="0" kern="1200" spc="-38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 spc="-50" dirty="0">
                <a:effectLst/>
              </a:rPr>
              <a:t>Minimally-Invasive Conservative Care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390488C-B59D-A845-83AE-90CFAA279706}"/>
              </a:ext>
            </a:extLst>
          </p:cNvPr>
          <p:cNvSpPr/>
          <p:nvPr/>
        </p:nvSpPr>
        <p:spPr>
          <a:xfrm flipH="1">
            <a:off x="4647206" y="-8753"/>
            <a:ext cx="2286994" cy="5156887"/>
          </a:xfrm>
          <a:custGeom>
            <a:avLst/>
            <a:gdLst>
              <a:gd name="connsiteX0" fmla="*/ 0 w 1474573"/>
              <a:gd name="connsiteY0" fmla="*/ 32952 h 5148649"/>
              <a:gd name="connsiteX1" fmla="*/ 0 w 1474573"/>
              <a:gd name="connsiteY1" fmla="*/ 5148649 h 5148649"/>
              <a:gd name="connsiteX2" fmla="*/ 123567 w 1474573"/>
              <a:gd name="connsiteY2" fmla="*/ 5148649 h 5148649"/>
              <a:gd name="connsiteX3" fmla="*/ 1474573 w 1474573"/>
              <a:gd name="connsiteY3" fmla="*/ 5148649 h 5148649"/>
              <a:gd name="connsiteX4" fmla="*/ 1474573 w 1474573"/>
              <a:gd name="connsiteY4" fmla="*/ 0 h 5148649"/>
              <a:gd name="connsiteX5" fmla="*/ 0 w 1474573"/>
              <a:gd name="connsiteY5" fmla="*/ 32952 h 5148649"/>
              <a:gd name="connsiteX0" fmla="*/ 0 w 1474573"/>
              <a:gd name="connsiteY0" fmla="*/ 16476 h 5148649"/>
              <a:gd name="connsiteX1" fmla="*/ 0 w 1474573"/>
              <a:gd name="connsiteY1" fmla="*/ 5148649 h 5148649"/>
              <a:gd name="connsiteX2" fmla="*/ 123567 w 1474573"/>
              <a:gd name="connsiteY2" fmla="*/ 5148649 h 5148649"/>
              <a:gd name="connsiteX3" fmla="*/ 1474573 w 1474573"/>
              <a:gd name="connsiteY3" fmla="*/ 5148649 h 5148649"/>
              <a:gd name="connsiteX4" fmla="*/ 1474573 w 1474573"/>
              <a:gd name="connsiteY4" fmla="*/ 0 h 5148649"/>
              <a:gd name="connsiteX5" fmla="*/ 0 w 1474573"/>
              <a:gd name="connsiteY5" fmla="*/ 16476 h 5148649"/>
              <a:gd name="connsiteX0" fmla="*/ 16154 w 1498965"/>
              <a:gd name="connsiteY0" fmla="*/ 16476 h 5165125"/>
              <a:gd name="connsiteX1" fmla="*/ 16154 w 1498965"/>
              <a:gd name="connsiteY1" fmla="*/ 5148649 h 5165125"/>
              <a:gd name="connsiteX2" fmla="*/ 139721 w 1498965"/>
              <a:gd name="connsiteY2" fmla="*/ 5148649 h 5165125"/>
              <a:gd name="connsiteX3" fmla="*/ 1498965 w 1498965"/>
              <a:gd name="connsiteY3" fmla="*/ 5165125 h 5165125"/>
              <a:gd name="connsiteX4" fmla="*/ 1490727 w 1498965"/>
              <a:gd name="connsiteY4" fmla="*/ 0 h 5165125"/>
              <a:gd name="connsiteX5" fmla="*/ 16154 w 1498965"/>
              <a:gd name="connsiteY5" fmla="*/ 16476 h 5165125"/>
              <a:gd name="connsiteX0" fmla="*/ 0 w 1482811"/>
              <a:gd name="connsiteY0" fmla="*/ 16476 h 5321643"/>
              <a:gd name="connsiteX1" fmla="*/ 0 w 1482811"/>
              <a:gd name="connsiteY1" fmla="*/ 5148649 h 5321643"/>
              <a:gd name="connsiteX2" fmla="*/ 403653 w 1482811"/>
              <a:gd name="connsiteY2" fmla="*/ 5321643 h 5321643"/>
              <a:gd name="connsiteX3" fmla="*/ 1482811 w 1482811"/>
              <a:gd name="connsiteY3" fmla="*/ 5165125 h 5321643"/>
              <a:gd name="connsiteX4" fmla="*/ 1474573 w 1482811"/>
              <a:gd name="connsiteY4" fmla="*/ 0 h 5321643"/>
              <a:gd name="connsiteX5" fmla="*/ 0 w 1482811"/>
              <a:gd name="connsiteY5" fmla="*/ 16476 h 5321643"/>
              <a:gd name="connsiteX0" fmla="*/ 0 w 1482811"/>
              <a:gd name="connsiteY0" fmla="*/ 16476 h 5800527"/>
              <a:gd name="connsiteX1" fmla="*/ 0 w 1482811"/>
              <a:gd name="connsiteY1" fmla="*/ 5148649 h 5800527"/>
              <a:gd name="connsiteX2" fmla="*/ 1482811 w 1482811"/>
              <a:gd name="connsiteY2" fmla="*/ 5165125 h 5800527"/>
              <a:gd name="connsiteX3" fmla="*/ 1474573 w 1482811"/>
              <a:gd name="connsiteY3" fmla="*/ 0 h 5800527"/>
              <a:gd name="connsiteX4" fmla="*/ 0 w 1482811"/>
              <a:gd name="connsiteY4" fmla="*/ 16476 h 5800527"/>
              <a:gd name="connsiteX0" fmla="*/ 0 w 1482811"/>
              <a:gd name="connsiteY0" fmla="*/ 16476 h 5544083"/>
              <a:gd name="connsiteX1" fmla="*/ 0 w 1482811"/>
              <a:gd name="connsiteY1" fmla="*/ 5148649 h 5544083"/>
              <a:gd name="connsiteX2" fmla="*/ 1482811 w 1482811"/>
              <a:gd name="connsiteY2" fmla="*/ 5165125 h 5544083"/>
              <a:gd name="connsiteX3" fmla="*/ 1474573 w 1482811"/>
              <a:gd name="connsiteY3" fmla="*/ 0 h 5544083"/>
              <a:gd name="connsiteX4" fmla="*/ 0 w 1482811"/>
              <a:gd name="connsiteY4" fmla="*/ 16476 h 5544083"/>
              <a:gd name="connsiteX0" fmla="*/ 0 w 1482811"/>
              <a:gd name="connsiteY0" fmla="*/ 16476 h 5165125"/>
              <a:gd name="connsiteX1" fmla="*/ 0 w 1482811"/>
              <a:gd name="connsiteY1" fmla="*/ 5148649 h 5165125"/>
              <a:gd name="connsiteX2" fmla="*/ 1482811 w 1482811"/>
              <a:gd name="connsiteY2" fmla="*/ 5165125 h 5165125"/>
              <a:gd name="connsiteX3" fmla="*/ 1474573 w 1482811"/>
              <a:gd name="connsiteY3" fmla="*/ 0 h 5165125"/>
              <a:gd name="connsiteX4" fmla="*/ 0 w 1482811"/>
              <a:gd name="connsiteY4" fmla="*/ 16476 h 5165125"/>
              <a:gd name="connsiteX0" fmla="*/ 8238 w 1482811"/>
              <a:gd name="connsiteY0" fmla="*/ 8238 h 5165125"/>
              <a:gd name="connsiteX1" fmla="*/ 0 w 1482811"/>
              <a:gd name="connsiteY1" fmla="*/ 5148649 h 5165125"/>
              <a:gd name="connsiteX2" fmla="*/ 1482811 w 1482811"/>
              <a:gd name="connsiteY2" fmla="*/ 5165125 h 5165125"/>
              <a:gd name="connsiteX3" fmla="*/ 1474573 w 1482811"/>
              <a:gd name="connsiteY3" fmla="*/ 0 h 5165125"/>
              <a:gd name="connsiteX4" fmla="*/ 8238 w 1482811"/>
              <a:gd name="connsiteY4" fmla="*/ 8238 h 5165125"/>
              <a:gd name="connsiteX0" fmla="*/ 8238 w 1493108"/>
              <a:gd name="connsiteY0" fmla="*/ 8238 h 5165125"/>
              <a:gd name="connsiteX1" fmla="*/ 0 w 1493108"/>
              <a:gd name="connsiteY1" fmla="*/ 5148649 h 5165125"/>
              <a:gd name="connsiteX2" fmla="*/ 1482811 w 1493108"/>
              <a:gd name="connsiteY2" fmla="*/ 5165125 h 5165125"/>
              <a:gd name="connsiteX3" fmla="*/ 1493108 w 1493108"/>
              <a:gd name="connsiteY3" fmla="*/ 2529531 h 5165125"/>
              <a:gd name="connsiteX4" fmla="*/ 1474573 w 1493108"/>
              <a:gd name="connsiteY4" fmla="*/ 0 h 5165125"/>
              <a:gd name="connsiteX5" fmla="*/ 8238 w 1493108"/>
              <a:gd name="connsiteY5" fmla="*/ 8238 h 5165125"/>
              <a:gd name="connsiteX0" fmla="*/ 8238 w 1732005"/>
              <a:gd name="connsiteY0" fmla="*/ 8238 h 5165125"/>
              <a:gd name="connsiteX1" fmla="*/ 0 w 1732005"/>
              <a:gd name="connsiteY1" fmla="*/ 5148649 h 5165125"/>
              <a:gd name="connsiteX2" fmla="*/ 1482811 w 1732005"/>
              <a:gd name="connsiteY2" fmla="*/ 5165125 h 5165125"/>
              <a:gd name="connsiteX3" fmla="*/ 1732005 w 1732005"/>
              <a:gd name="connsiteY3" fmla="*/ 2521293 h 5165125"/>
              <a:gd name="connsiteX4" fmla="*/ 1474573 w 1732005"/>
              <a:gd name="connsiteY4" fmla="*/ 0 h 5165125"/>
              <a:gd name="connsiteX5" fmla="*/ 8238 w 1732005"/>
              <a:gd name="connsiteY5" fmla="*/ 8238 h 5165125"/>
              <a:gd name="connsiteX0" fmla="*/ 8238 w 1732005"/>
              <a:gd name="connsiteY0" fmla="*/ 8238 h 5165125"/>
              <a:gd name="connsiteX1" fmla="*/ 0 w 1732005"/>
              <a:gd name="connsiteY1" fmla="*/ 5148649 h 5165125"/>
              <a:gd name="connsiteX2" fmla="*/ 1482811 w 1732005"/>
              <a:gd name="connsiteY2" fmla="*/ 5165125 h 5165125"/>
              <a:gd name="connsiteX3" fmla="*/ 1732005 w 1732005"/>
              <a:gd name="connsiteY3" fmla="*/ 2521293 h 5165125"/>
              <a:gd name="connsiteX4" fmla="*/ 1474573 w 1732005"/>
              <a:gd name="connsiteY4" fmla="*/ 0 h 5165125"/>
              <a:gd name="connsiteX5" fmla="*/ 8238 w 1732005"/>
              <a:gd name="connsiteY5" fmla="*/ 8238 h 5165125"/>
              <a:gd name="connsiteX0" fmla="*/ 8238 w 1732005"/>
              <a:gd name="connsiteY0" fmla="*/ 8238 h 5165125"/>
              <a:gd name="connsiteX1" fmla="*/ 0 w 1732005"/>
              <a:gd name="connsiteY1" fmla="*/ 5148649 h 5165125"/>
              <a:gd name="connsiteX2" fmla="*/ 1482811 w 1732005"/>
              <a:gd name="connsiteY2" fmla="*/ 5165125 h 5165125"/>
              <a:gd name="connsiteX3" fmla="*/ 1732005 w 1732005"/>
              <a:gd name="connsiteY3" fmla="*/ 2521293 h 5165125"/>
              <a:gd name="connsiteX4" fmla="*/ 1474573 w 1732005"/>
              <a:gd name="connsiteY4" fmla="*/ 0 h 5165125"/>
              <a:gd name="connsiteX5" fmla="*/ 8238 w 1732005"/>
              <a:gd name="connsiteY5" fmla="*/ 8238 h 5165125"/>
              <a:gd name="connsiteX0" fmla="*/ 8238 w 1732005"/>
              <a:gd name="connsiteY0" fmla="*/ 8238 h 5156887"/>
              <a:gd name="connsiteX1" fmla="*/ 0 w 1732005"/>
              <a:gd name="connsiteY1" fmla="*/ 5148649 h 5156887"/>
              <a:gd name="connsiteX2" fmla="*/ 1475280 w 1732005"/>
              <a:gd name="connsiteY2" fmla="*/ 5156887 h 5156887"/>
              <a:gd name="connsiteX3" fmla="*/ 1732005 w 1732005"/>
              <a:gd name="connsiteY3" fmla="*/ 2521293 h 5156887"/>
              <a:gd name="connsiteX4" fmla="*/ 1474573 w 1732005"/>
              <a:gd name="connsiteY4" fmla="*/ 0 h 5156887"/>
              <a:gd name="connsiteX5" fmla="*/ 8238 w 1732005"/>
              <a:gd name="connsiteY5" fmla="*/ 8238 h 5156887"/>
              <a:gd name="connsiteX0" fmla="*/ 0 w 1735404"/>
              <a:gd name="connsiteY0" fmla="*/ 8238 h 5156887"/>
              <a:gd name="connsiteX1" fmla="*/ 3399 w 1735404"/>
              <a:gd name="connsiteY1" fmla="*/ 5148649 h 5156887"/>
              <a:gd name="connsiteX2" fmla="*/ 1478679 w 1735404"/>
              <a:gd name="connsiteY2" fmla="*/ 5156887 h 5156887"/>
              <a:gd name="connsiteX3" fmla="*/ 1735404 w 1735404"/>
              <a:gd name="connsiteY3" fmla="*/ 2521293 h 5156887"/>
              <a:gd name="connsiteX4" fmla="*/ 1477972 w 1735404"/>
              <a:gd name="connsiteY4" fmla="*/ 0 h 5156887"/>
              <a:gd name="connsiteX5" fmla="*/ 0 w 1735404"/>
              <a:gd name="connsiteY5" fmla="*/ 8238 h 5156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5404" h="5156887">
                <a:moveTo>
                  <a:pt x="0" y="8238"/>
                </a:moveTo>
                <a:lnTo>
                  <a:pt x="3399" y="5148649"/>
                </a:lnTo>
                <a:lnTo>
                  <a:pt x="1478679" y="5156887"/>
                </a:lnTo>
                <a:lnTo>
                  <a:pt x="1735404" y="2521293"/>
                </a:lnTo>
                <a:lnTo>
                  <a:pt x="1477972" y="0"/>
                </a:lnTo>
                <a:lnTo>
                  <a:pt x="0" y="8238"/>
                </a:lnTo>
                <a:close/>
              </a:path>
            </a:pathLst>
          </a:custGeom>
          <a:blipFill dpi="0" rotWithShape="0">
            <a:blip r:embed="rId2"/>
            <a:srcRect/>
            <a:stretch>
              <a:fillRect l="-125562" r="-75088"/>
            </a:stretch>
          </a:blipFill>
          <a:ln>
            <a:noFill/>
          </a:ln>
          <a:effectLst>
            <a:outerShdw dist="101600" dir="10800000" algn="r" rotWithShape="0">
              <a:schemeClr val="bg1">
                <a:alpha val="4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74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BDA142E4-21E9-9448-9EFB-0EA028D0F63B}"/>
              </a:ext>
            </a:extLst>
          </p:cNvPr>
          <p:cNvSpPr>
            <a:spLocks/>
          </p:cNvSpPr>
          <p:nvPr/>
        </p:nvSpPr>
        <p:spPr>
          <a:xfrm flipH="1">
            <a:off x="3162299" y="-8754"/>
            <a:ext cx="3467101" cy="5152254"/>
          </a:xfrm>
          <a:custGeom>
            <a:avLst/>
            <a:gdLst>
              <a:gd name="connsiteX0" fmla="*/ 0 w 1474573"/>
              <a:gd name="connsiteY0" fmla="*/ 32952 h 5148649"/>
              <a:gd name="connsiteX1" fmla="*/ 0 w 1474573"/>
              <a:gd name="connsiteY1" fmla="*/ 5148649 h 5148649"/>
              <a:gd name="connsiteX2" fmla="*/ 123567 w 1474573"/>
              <a:gd name="connsiteY2" fmla="*/ 5148649 h 5148649"/>
              <a:gd name="connsiteX3" fmla="*/ 1474573 w 1474573"/>
              <a:gd name="connsiteY3" fmla="*/ 5148649 h 5148649"/>
              <a:gd name="connsiteX4" fmla="*/ 1474573 w 1474573"/>
              <a:gd name="connsiteY4" fmla="*/ 0 h 5148649"/>
              <a:gd name="connsiteX5" fmla="*/ 0 w 1474573"/>
              <a:gd name="connsiteY5" fmla="*/ 32952 h 5148649"/>
              <a:gd name="connsiteX0" fmla="*/ 0 w 1474573"/>
              <a:gd name="connsiteY0" fmla="*/ 16476 h 5148649"/>
              <a:gd name="connsiteX1" fmla="*/ 0 w 1474573"/>
              <a:gd name="connsiteY1" fmla="*/ 5148649 h 5148649"/>
              <a:gd name="connsiteX2" fmla="*/ 123567 w 1474573"/>
              <a:gd name="connsiteY2" fmla="*/ 5148649 h 5148649"/>
              <a:gd name="connsiteX3" fmla="*/ 1474573 w 1474573"/>
              <a:gd name="connsiteY3" fmla="*/ 5148649 h 5148649"/>
              <a:gd name="connsiteX4" fmla="*/ 1474573 w 1474573"/>
              <a:gd name="connsiteY4" fmla="*/ 0 h 5148649"/>
              <a:gd name="connsiteX5" fmla="*/ 0 w 1474573"/>
              <a:gd name="connsiteY5" fmla="*/ 16476 h 5148649"/>
              <a:gd name="connsiteX0" fmla="*/ 16154 w 1498965"/>
              <a:gd name="connsiteY0" fmla="*/ 16476 h 5165125"/>
              <a:gd name="connsiteX1" fmla="*/ 16154 w 1498965"/>
              <a:gd name="connsiteY1" fmla="*/ 5148649 h 5165125"/>
              <a:gd name="connsiteX2" fmla="*/ 139721 w 1498965"/>
              <a:gd name="connsiteY2" fmla="*/ 5148649 h 5165125"/>
              <a:gd name="connsiteX3" fmla="*/ 1498965 w 1498965"/>
              <a:gd name="connsiteY3" fmla="*/ 5165125 h 5165125"/>
              <a:gd name="connsiteX4" fmla="*/ 1490727 w 1498965"/>
              <a:gd name="connsiteY4" fmla="*/ 0 h 5165125"/>
              <a:gd name="connsiteX5" fmla="*/ 16154 w 1498965"/>
              <a:gd name="connsiteY5" fmla="*/ 16476 h 5165125"/>
              <a:gd name="connsiteX0" fmla="*/ 0 w 1482811"/>
              <a:gd name="connsiteY0" fmla="*/ 16476 h 5321643"/>
              <a:gd name="connsiteX1" fmla="*/ 0 w 1482811"/>
              <a:gd name="connsiteY1" fmla="*/ 5148649 h 5321643"/>
              <a:gd name="connsiteX2" fmla="*/ 403653 w 1482811"/>
              <a:gd name="connsiteY2" fmla="*/ 5321643 h 5321643"/>
              <a:gd name="connsiteX3" fmla="*/ 1482811 w 1482811"/>
              <a:gd name="connsiteY3" fmla="*/ 5165125 h 5321643"/>
              <a:gd name="connsiteX4" fmla="*/ 1474573 w 1482811"/>
              <a:gd name="connsiteY4" fmla="*/ 0 h 5321643"/>
              <a:gd name="connsiteX5" fmla="*/ 0 w 1482811"/>
              <a:gd name="connsiteY5" fmla="*/ 16476 h 5321643"/>
              <a:gd name="connsiteX0" fmla="*/ 0 w 1482811"/>
              <a:gd name="connsiteY0" fmla="*/ 16476 h 5800527"/>
              <a:gd name="connsiteX1" fmla="*/ 0 w 1482811"/>
              <a:gd name="connsiteY1" fmla="*/ 5148649 h 5800527"/>
              <a:gd name="connsiteX2" fmla="*/ 1482811 w 1482811"/>
              <a:gd name="connsiteY2" fmla="*/ 5165125 h 5800527"/>
              <a:gd name="connsiteX3" fmla="*/ 1474573 w 1482811"/>
              <a:gd name="connsiteY3" fmla="*/ 0 h 5800527"/>
              <a:gd name="connsiteX4" fmla="*/ 0 w 1482811"/>
              <a:gd name="connsiteY4" fmla="*/ 16476 h 5800527"/>
              <a:gd name="connsiteX0" fmla="*/ 0 w 1482811"/>
              <a:gd name="connsiteY0" fmla="*/ 16476 h 5544083"/>
              <a:gd name="connsiteX1" fmla="*/ 0 w 1482811"/>
              <a:gd name="connsiteY1" fmla="*/ 5148649 h 5544083"/>
              <a:gd name="connsiteX2" fmla="*/ 1482811 w 1482811"/>
              <a:gd name="connsiteY2" fmla="*/ 5165125 h 5544083"/>
              <a:gd name="connsiteX3" fmla="*/ 1474573 w 1482811"/>
              <a:gd name="connsiteY3" fmla="*/ 0 h 5544083"/>
              <a:gd name="connsiteX4" fmla="*/ 0 w 1482811"/>
              <a:gd name="connsiteY4" fmla="*/ 16476 h 5544083"/>
              <a:gd name="connsiteX0" fmla="*/ 0 w 1482811"/>
              <a:gd name="connsiteY0" fmla="*/ 16476 h 5165125"/>
              <a:gd name="connsiteX1" fmla="*/ 0 w 1482811"/>
              <a:gd name="connsiteY1" fmla="*/ 5148649 h 5165125"/>
              <a:gd name="connsiteX2" fmla="*/ 1482811 w 1482811"/>
              <a:gd name="connsiteY2" fmla="*/ 5165125 h 5165125"/>
              <a:gd name="connsiteX3" fmla="*/ 1474573 w 1482811"/>
              <a:gd name="connsiteY3" fmla="*/ 0 h 5165125"/>
              <a:gd name="connsiteX4" fmla="*/ 0 w 1482811"/>
              <a:gd name="connsiteY4" fmla="*/ 16476 h 5165125"/>
              <a:gd name="connsiteX0" fmla="*/ 8238 w 1482811"/>
              <a:gd name="connsiteY0" fmla="*/ 8238 h 5165125"/>
              <a:gd name="connsiteX1" fmla="*/ 0 w 1482811"/>
              <a:gd name="connsiteY1" fmla="*/ 5148649 h 5165125"/>
              <a:gd name="connsiteX2" fmla="*/ 1482811 w 1482811"/>
              <a:gd name="connsiteY2" fmla="*/ 5165125 h 5165125"/>
              <a:gd name="connsiteX3" fmla="*/ 1474573 w 1482811"/>
              <a:gd name="connsiteY3" fmla="*/ 0 h 5165125"/>
              <a:gd name="connsiteX4" fmla="*/ 8238 w 1482811"/>
              <a:gd name="connsiteY4" fmla="*/ 8238 h 5165125"/>
              <a:gd name="connsiteX0" fmla="*/ 8238 w 1493108"/>
              <a:gd name="connsiteY0" fmla="*/ 8238 h 5165125"/>
              <a:gd name="connsiteX1" fmla="*/ 0 w 1493108"/>
              <a:gd name="connsiteY1" fmla="*/ 5148649 h 5165125"/>
              <a:gd name="connsiteX2" fmla="*/ 1482811 w 1493108"/>
              <a:gd name="connsiteY2" fmla="*/ 5165125 h 5165125"/>
              <a:gd name="connsiteX3" fmla="*/ 1493108 w 1493108"/>
              <a:gd name="connsiteY3" fmla="*/ 2529531 h 5165125"/>
              <a:gd name="connsiteX4" fmla="*/ 1474573 w 1493108"/>
              <a:gd name="connsiteY4" fmla="*/ 0 h 5165125"/>
              <a:gd name="connsiteX5" fmla="*/ 8238 w 1493108"/>
              <a:gd name="connsiteY5" fmla="*/ 8238 h 5165125"/>
              <a:gd name="connsiteX0" fmla="*/ 8238 w 1732005"/>
              <a:gd name="connsiteY0" fmla="*/ 8238 h 5165125"/>
              <a:gd name="connsiteX1" fmla="*/ 0 w 1732005"/>
              <a:gd name="connsiteY1" fmla="*/ 5148649 h 5165125"/>
              <a:gd name="connsiteX2" fmla="*/ 1482811 w 1732005"/>
              <a:gd name="connsiteY2" fmla="*/ 5165125 h 5165125"/>
              <a:gd name="connsiteX3" fmla="*/ 1732005 w 1732005"/>
              <a:gd name="connsiteY3" fmla="*/ 2521293 h 5165125"/>
              <a:gd name="connsiteX4" fmla="*/ 1474573 w 1732005"/>
              <a:gd name="connsiteY4" fmla="*/ 0 h 5165125"/>
              <a:gd name="connsiteX5" fmla="*/ 8238 w 1732005"/>
              <a:gd name="connsiteY5" fmla="*/ 8238 h 5165125"/>
              <a:gd name="connsiteX0" fmla="*/ 8238 w 1732005"/>
              <a:gd name="connsiteY0" fmla="*/ 8238 h 5165125"/>
              <a:gd name="connsiteX1" fmla="*/ 0 w 1732005"/>
              <a:gd name="connsiteY1" fmla="*/ 5148649 h 5165125"/>
              <a:gd name="connsiteX2" fmla="*/ 1482811 w 1732005"/>
              <a:gd name="connsiteY2" fmla="*/ 5165125 h 5165125"/>
              <a:gd name="connsiteX3" fmla="*/ 1732005 w 1732005"/>
              <a:gd name="connsiteY3" fmla="*/ 2521293 h 5165125"/>
              <a:gd name="connsiteX4" fmla="*/ 1474573 w 1732005"/>
              <a:gd name="connsiteY4" fmla="*/ 0 h 5165125"/>
              <a:gd name="connsiteX5" fmla="*/ 8238 w 1732005"/>
              <a:gd name="connsiteY5" fmla="*/ 8238 h 5165125"/>
              <a:gd name="connsiteX0" fmla="*/ 8238 w 1732005"/>
              <a:gd name="connsiteY0" fmla="*/ 8238 h 5165125"/>
              <a:gd name="connsiteX1" fmla="*/ 0 w 1732005"/>
              <a:gd name="connsiteY1" fmla="*/ 5148649 h 5165125"/>
              <a:gd name="connsiteX2" fmla="*/ 1482811 w 1732005"/>
              <a:gd name="connsiteY2" fmla="*/ 5165125 h 5165125"/>
              <a:gd name="connsiteX3" fmla="*/ 1732005 w 1732005"/>
              <a:gd name="connsiteY3" fmla="*/ 2521293 h 5165125"/>
              <a:gd name="connsiteX4" fmla="*/ 1474573 w 1732005"/>
              <a:gd name="connsiteY4" fmla="*/ 0 h 5165125"/>
              <a:gd name="connsiteX5" fmla="*/ 8238 w 1732005"/>
              <a:gd name="connsiteY5" fmla="*/ 8238 h 5165125"/>
              <a:gd name="connsiteX0" fmla="*/ 8238 w 1732005"/>
              <a:gd name="connsiteY0" fmla="*/ 8238 h 5156887"/>
              <a:gd name="connsiteX1" fmla="*/ 0 w 1732005"/>
              <a:gd name="connsiteY1" fmla="*/ 5148649 h 5156887"/>
              <a:gd name="connsiteX2" fmla="*/ 1475280 w 1732005"/>
              <a:gd name="connsiteY2" fmla="*/ 5156887 h 5156887"/>
              <a:gd name="connsiteX3" fmla="*/ 1732005 w 1732005"/>
              <a:gd name="connsiteY3" fmla="*/ 2521293 h 5156887"/>
              <a:gd name="connsiteX4" fmla="*/ 1474573 w 1732005"/>
              <a:gd name="connsiteY4" fmla="*/ 0 h 5156887"/>
              <a:gd name="connsiteX5" fmla="*/ 8238 w 1732005"/>
              <a:gd name="connsiteY5" fmla="*/ 8238 h 5156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2005" h="5156887">
                <a:moveTo>
                  <a:pt x="8238" y="8238"/>
                </a:moveTo>
                <a:lnTo>
                  <a:pt x="0" y="5148649"/>
                </a:lnTo>
                <a:lnTo>
                  <a:pt x="1475280" y="5156887"/>
                </a:lnTo>
                <a:lnTo>
                  <a:pt x="1732005" y="2521293"/>
                </a:lnTo>
                <a:lnTo>
                  <a:pt x="1474573" y="0"/>
                </a:lnTo>
                <a:lnTo>
                  <a:pt x="8238" y="8238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6732" r="-46154"/>
            </a:stretch>
          </a:blipFill>
          <a:ln>
            <a:noFill/>
          </a:ln>
          <a:effectLst>
            <a:outerShdw dist="101600" dir="10800000" algn="r" rotWithShape="0">
              <a:schemeClr val="bg1">
                <a:alpha val="4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82146" y="473103"/>
            <a:ext cx="3223054" cy="990602"/>
          </a:xfrm>
        </p:spPr>
        <p:txBody>
          <a:bodyPr anchor="t"/>
          <a:lstStyle/>
          <a:p>
            <a:r>
              <a:rPr lang="en-US" spc="-50" dirty="0">
                <a:effectLst/>
              </a:rPr>
              <a:t>Non-Instrumented Surgery</a:t>
            </a:r>
            <a:endParaRPr lang="en-US" sz="3000" spc="-50" dirty="0">
              <a:effectLst/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04800" y="1378696"/>
            <a:ext cx="2514600" cy="2717054"/>
          </a:xfrm>
          <a:prstGeom prst="rect">
            <a:avLst/>
          </a:prstGeom>
          <a:effectLst/>
        </p:spPr>
        <p:txBody>
          <a:bodyPr anchor="t"/>
          <a:lstStyle>
            <a:defPPr>
              <a:defRPr lang="en-US"/>
            </a:defPPr>
            <a:lvl1pPr indent="0" defTabSz="685800">
              <a:lnSpc>
                <a:spcPts val="2200"/>
              </a:lnSpc>
              <a:spcBef>
                <a:spcPts val="0"/>
              </a:spcBef>
              <a:spcAft>
                <a:spcPts val="1800"/>
              </a:spcAft>
              <a:buClr>
                <a:srgbClr val="0086F0"/>
              </a:buClr>
              <a:buSzPct val="115000"/>
              <a:buFontTx/>
              <a:buNone/>
              <a:defRPr b="0" i="0" spc="-75" baseline="0">
                <a:solidFill>
                  <a:srgbClr val="E7E7E7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557213" indent="-214313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charset="0"/>
              <a:buChar char="•"/>
              <a:defRPr sz="2100"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857250" indent="-171450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75000"/>
              <a:buFont typeface=".LucidaGrandeUI" charset="0"/>
              <a:buChar char="○"/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200150" indent="-171450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Font typeface="Arial" charset="0"/>
              <a:buChar char="•"/>
              <a:defRPr sz="1500"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 marL="1543050" indent="-171450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500"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18859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6pPr>
            <a:lvl7pPr marL="22288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7pPr>
            <a:lvl8pPr marL="25717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8pPr>
            <a:lvl9pPr marL="29146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pPr>
              <a:lnSpc>
                <a:spcPts val="2000"/>
              </a:lnSpc>
              <a:spcAft>
                <a:spcPts val="300"/>
              </a:spcAft>
            </a:pPr>
            <a:r>
              <a:rPr lang="en-US" dirty="0">
                <a:solidFill>
                  <a:schemeClr val="bg1"/>
                </a:solidFill>
              </a:rPr>
              <a:t>Surgical procedures that involve neural decompression without the need for instrumented stabilization.</a:t>
            </a:r>
            <a:endParaRPr lang="en-US" baseline="300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  <a:spcAft>
                <a:spcPts val="300"/>
              </a:spcAft>
            </a:pPr>
            <a:endParaRPr lang="en-US" baseline="300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  <a:spcAft>
                <a:spcPts val="300"/>
              </a:spcAft>
            </a:pPr>
            <a:r>
              <a:rPr lang="en-US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Goals: </a:t>
            </a:r>
          </a:p>
          <a:p>
            <a:pPr marL="285750" indent="-285750">
              <a:lnSpc>
                <a:spcPts val="2000"/>
              </a:lnSpc>
              <a:spcAft>
                <a:spcPts val="300"/>
              </a:spcAft>
              <a:buClr>
                <a:srgbClr val="32339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Decompression of neural structures</a:t>
            </a:r>
          </a:p>
          <a:p>
            <a:pPr marL="285750" indent="-285750">
              <a:lnSpc>
                <a:spcPts val="2000"/>
              </a:lnSpc>
              <a:spcAft>
                <a:spcPts val="300"/>
              </a:spcAft>
              <a:buClr>
                <a:srgbClr val="32339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Removal or mitigation of pain generator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0BFCCE8-CC5E-3540-940B-92ACB3BBD5C5}"/>
              </a:ext>
            </a:extLst>
          </p:cNvPr>
          <p:cNvSpPr txBox="1">
            <a:spLocks/>
          </p:cNvSpPr>
          <p:nvPr/>
        </p:nvSpPr>
        <p:spPr>
          <a:xfrm>
            <a:off x="6781800" y="968404"/>
            <a:ext cx="2133600" cy="3127345"/>
          </a:xfrm>
          <a:prstGeom prst="rect">
            <a:avLst/>
          </a:prstGeom>
          <a:effectLst/>
        </p:spPr>
        <p:txBody>
          <a:bodyPr anchor="ctr"/>
          <a:lstStyle>
            <a:defPPr>
              <a:defRPr lang="en-US"/>
            </a:defPPr>
            <a:lvl1pPr indent="0" defTabSz="685800">
              <a:lnSpc>
                <a:spcPts val="2200"/>
              </a:lnSpc>
              <a:spcBef>
                <a:spcPts val="0"/>
              </a:spcBef>
              <a:spcAft>
                <a:spcPts val="1800"/>
              </a:spcAft>
              <a:buClr>
                <a:srgbClr val="0086F0"/>
              </a:buClr>
              <a:buSzPct val="115000"/>
              <a:buFontTx/>
              <a:buNone/>
              <a:defRPr b="0" i="0" spc="-75" baseline="0">
                <a:solidFill>
                  <a:srgbClr val="E7E7E7"/>
                </a:solidFill>
                <a:effectLst>
                  <a:outerShdw blurRad="50800" dist="38100" dir="2700000" algn="tl" rotWithShape="0">
                    <a:prstClr val="black">
                      <a:alpha val="15000"/>
                    </a:prstClr>
                  </a:outerShdw>
                </a:effectLst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 marL="557213" indent="-214313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charset="0"/>
              <a:buChar char="•"/>
              <a:defRPr sz="2100"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857250" indent="-171450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SzPct val="75000"/>
              <a:buFont typeface=".LucidaGrandeUI" charset="0"/>
              <a:buChar char="○"/>
              <a:defRPr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200150" indent="-171450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Clr>
                <a:schemeClr val="tx1">
                  <a:lumMod val="50000"/>
                  <a:lumOff val="50000"/>
                </a:schemeClr>
              </a:buClr>
              <a:buFont typeface="Arial" charset="0"/>
              <a:buChar char="•"/>
              <a:defRPr sz="1500"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 marL="1543050" indent="-171450" defTabSz="685800">
              <a:lnSpc>
                <a:spcPts val="225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500" b="0" i="0" spc="-75" baseline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18859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6pPr>
            <a:lvl7pPr marL="22288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7pPr>
            <a:lvl8pPr marL="25717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8pPr>
            <a:lvl9pPr marL="29146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pPr>
              <a:lnSpc>
                <a:spcPts val="2000"/>
              </a:lnSpc>
              <a:spcAft>
                <a:spcPts val="300"/>
              </a:spcAft>
            </a:pPr>
            <a:r>
              <a:rPr lang="en-US" b="1" dirty="0">
                <a:solidFill>
                  <a:schemeClr val="bg1"/>
                </a:solidFill>
                <a:latin typeface="Franklin Gothic Demi" panose="020B0603020102020204" pitchFamily="34" charset="0"/>
              </a:rPr>
              <a:t>Examples:</a:t>
            </a:r>
          </a:p>
          <a:p>
            <a:pPr marL="285750" indent="-285750">
              <a:lnSpc>
                <a:spcPts val="2000"/>
              </a:lnSpc>
              <a:spcAft>
                <a:spcPts val="300"/>
              </a:spcAft>
              <a:buClr>
                <a:srgbClr val="323399"/>
              </a:buClr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Facetectomy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lnSpc>
                <a:spcPts val="2000"/>
              </a:lnSpc>
              <a:spcAft>
                <a:spcPts val="300"/>
              </a:spcAft>
              <a:buClr>
                <a:srgbClr val="32339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Foraminotomy </a:t>
            </a:r>
          </a:p>
          <a:p>
            <a:pPr marL="285750" indent="-285750">
              <a:lnSpc>
                <a:spcPts val="2000"/>
              </a:lnSpc>
              <a:spcAft>
                <a:spcPts val="300"/>
              </a:spcAft>
              <a:buClr>
                <a:srgbClr val="32339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Laminectomy </a:t>
            </a:r>
          </a:p>
          <a:p>
            <a:pPr marL="285750" indent="-285750">
              <a:lnSpc>
                <a:spcPts val="2000"/>
              </a:lnSpc>
              <a:spcAft>
                <a:spcPts val="300"/>
              </a:spcAft>
              <a:buClr>
                <a:srgbClr val="323399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Microdiscectomy</a:t>
            </a:r>
          </a:p>
        </p:txBody>
      </p:sp>
    </p:spTree>
    <p:extLst>
      <p:ext uri="{BB962C8B-B14F-4D97-AF65-F5344CB8AC3E}">
        <p14:creationId xmlns:p14="http://schemas.microsoft.com/office/powerpoint/2010/main" val="1687923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45722</TotalTime>
  <Words>1788</Words>
  <Application>Microsoft Office PowerPoint</Application>
  <PresentationFormat>On-screen Show (16:9)</PresentationFormat>
  <Paragraphs>285</Paragraphs>
  <Slides>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.LucidaGrandeUI</vt:lpstr>
      <vt:lpstr>Arial</vt:lpstr>
      <vt:lpstr>Calibri</vt:lpstr>
      <vt:lpstr>Franklin Gothic Book</vt:lpstr>
      <vt:lpstr>Franklin Gothic Demi</vt:lpstr>
      <vt:lpstr>Franklin Gothic Demi Cond</vt:lpstr>
      <vt:lpstr>Franklin Gothic Medium</vt:lpstr>
      <vt:lpstr>Franklin Gothic Medium Cond</vt:lpstr>
      <vt:lpstr>Lato</vt:lpstr>
      <vt:lpstr>Times</vt:lpstr>
      <vt:lpstr>Wingdings</vt:lpstr>
      <vt:lpstr>Office Theme</vt:lpstr>
      <vt:lpstr>PowerPoint Presentation</vt:lpstr>
      <vt:lpstr>Overview &amp; Introduction</vt:lpstr>
      <vt:lpstr>Low Back Pain</vt:lpstr>
      <vt:lpstr>Degenerative Disc Disease (DDD)</vt:lpstr>
      <vt:lpstr>DDD Cascade</vt:lpstr>
      <vt:lpstr>Interventional/DDD Cascade</vt:lpstr>
      <vt:lpstr>Conservative Care</vt:lpstr>
      <vt:lpstr>PowerPoint Presentation</vt:lpstr>
      <vt:lpstr>Non-Instrumented Surgery</vt:lpstr>
      <vt:lpstr>Surgical Intervention: Total Disc Replacement(TDR)</vt:lpstr>
      <vt:lpstr>Surgical Intervention: Fusion</vt:lpstr>
      <vt:lpstr>Surgical Intervention: Fusion</vt:lpstr>
      <vt:lpstr>PowerPoint Presentation</vt:lpstr>
      <vt:lpstr>Surgical Intervention Advancements: TDR Benefits</vt:lpstr>
      <vt:lpstr>Surgical Intervention Advancements: TDR Benefits</vt:lpstr>
      <vt:lpstr>Surgical Intervention Advancements: TDR Benefits</vt:lpstr>
      <vt:lpstr>PowerPoint Presentation</vt:lpstr>
      <vt:lpstr>PowerPoint Presentation</vt:lpstr>
      <vt:lpstr>PowerPoint Presentation</vt:lpstr>
      <vt:lpstr>PowerPoint Presentation</vt:lpstr>
      <vt:lpstr>Benefits Comparison</vt:lpstr>
      <vt:lpstr>So When Should You Refer a Patient?</vt:lpstr>
      <vt:lpstr>Thank You!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Treating Patients with Degenerative Disc Disease</dc:title>
  <dc:creator>Todd Green</dc:creator>
  <cp:lastModifiedBy>Todd Green</cp:lastModifiedBy>
  <cp:revision>303</cp:revision>
  <dcterms:created xsi:type="dcterms:W3CDTF">2016-11-10T00:47:36Z</dcterms:created>
  <dcterms:modified xsi:type="dcterms:W3CDTF">2021-12-10T17:49:07Z</dcterms:modified>
</cp:coreProperties>
</file>