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13716000" cy="13716000"/>
  <p:notesSz cx="6858000" cy="9144000"/>
  <p:defaultTextStyle>
    <a:defPPr>
      <a:defRPr lang="en-US"/>
    </a:defPPr>
    <a:lvl1pPr marL="0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1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2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67"/>
    <p:restoredTop sz="92011"/>
  </p:normalViewPr>
  <p:slideViewPr>
    <p:cSldViewPr snapToGrid="0" snapToObjects="1">
      <p:cViewPr varScale="1">
        <p:scale>
          <a:sx n="38" d="100"/>
          <a:sy n="38" d="100"/>
        </p:scale>
        <p:origin x="249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dd Green" userId="f336512d-891e-4dde-a510-1994c9064d70" providerId="ADAL" clId="{F0A1E79D-06DE-4EB9-BD32-AC6287C2F117}"/>
    <pc:docChg chg="modMainMaster">
      <pc:chgData name="Todd Green" userId="f336512d-891e-4dde-a510-1994c9064d70" providerId="ADAL" clId="{F0A1E79D-06DE-4EB9-BD32-AC6287C2F117}" dt="2025-03-03T19:51:28.415" v="0" actId="20577"/>
      <pc:docMkLst>
        <pc:docMk/>
      </pc:docMkLst>
      <pc:sldMasterChg chg="modSp mod">
        <pc:chgData name="Todd Green" userId="f336512d-891e-4dde-a510-1994c9064d70" providerId="ADAL" clId="{F0A1E79D-06DE-4EB9-BD32-AC6287C2F117}" dt="2025-03-03T19:51:28.415" v="0" actId="20577"/>
        <pc:sldMasterMkLst>
          <pc:docMk/>
          <pc:sldMasterMk cId="1917687020" sldId="2147483672"/>
        </pc:sldMasterMkLst>
        <pc:spChg chg="mod">
          <ac:chgData name="Todd Green" userId="f336512d-891e-4dde-a510-1994c9064d70" providerId="ADAL" clId="{F0A1E79D-06DE-4EB9-BD32-AC6287C2F117}" dt="2025-03-03T19:51:28.415" v="0" actId="20577"/>
          <ac:spMkLst>
            <pc:docMk/>
            <pc:sldMasterMk cId="1917687020" sldId="2147483672"/>
            <ac:spMk id="8" creationId="{D1223D20-F0D8-7B40-8925-036FC5B227D9}"/>
          </ac:spMkLst>
        </pc:sp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D3B50D-A2AE-4B45-B809-30284E102F85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02E427-D2D1-0F42-A4E5-D0C92D009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118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Picture from </a:t>
            </a:r>
            <a:r>
              <a:rPr lang="en-US" dirty="0" err="1"/>
              <a:t>pixabay</a:t>
            </a:r>
            <a:r>
              <a:rPr lang="en-US" dirty="0"/>
              <a:t> ay https://</a:t>
            </a:r>
            <a:r>
              <a:rPr lang="en-US" dirty="0" err="1"/>
              <a:t>pixabay.com</a:t>
            </a:r>
            <a:r>
              <a:rPr lang="en-US"/>
              <a:t>/photos/bedroom-bed-interior-house-8323949/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02E427-D2D1-0F42-A4E5-D0C92D009D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75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2" y="2244729"/>
            <a:ext cx="11658600" cy="4775199"/>
          </a:xfrm>
          <a:prstGeom prst="rect">
            <a:avLst/>
          </a:prstGeom>
        </p:spPr>
        <p:txBody>
          <a:bodyPr anchor="b"/>
          <a:lstStyle>
            <a:lvl1pPr algn="ctr"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2" y="7204077"/>
            <a:ext cx="10287000" cy="331152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/>
            </a:lvl1pPr>
            <a:lvl2pPr marL="685729" indent="0" algn="ctr">
              <a:buNone/>
              <a:defRPr sz="3000"/>
            </a:lvl2pPr>
            <a:lvl3pPr marL="1371458" indent="0" algn="ctr">
              <a:buNone/>
              <a:defRPr sz="2700"/>
            </a:lvl3pPr>
            <a:lvl4pPr marL="2057184" indent="0" algn="ctr">
              <a:buNone/>
              <a:defRPr sz="2398"/>
            </a:lvl4pPr>
            <a:lvl5pPr marL="2742913" indent="0" algn="ctr">
              <a:buNone/>
              <a:defRPr sz="2398"/>
            </a:lvl5pPr>
            <a:lvl6pPr marL="3428642" indent="0" algn="ctr">
              <a:buNone/>
              <a:defRPr sz="2398"/>
            </a:lvl6pPr>
            <a:lvl7pPr marL="4114371" indent="0" algn="ctr">
              <a:buNone/>
              <a:defRPr sz="2398"/>
            </a:lvl7pPr>
            <a:lvl8pPr marL="4800098" indent="0" algn="ctr">
              <a:buNone/>
              <a:defRPr sz="2398"/>
            </a:lvl8pPr>
            <a:lvl9pPr marL="5485826" indent="0" algn="ctr">
              <a:buNone/>
              <a:defRPr sz="23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6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5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4" y="730254"/>
            <a:ext cx="2957513" cy="1162367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4"/>
            <a:ext cx="8701089" cy="116236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0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8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3" y="3419482"/>
            <a:ext cx="11830050" cy="5705473"/>
          </a:xfrm>
          <a:prstGeom prst="rect">
            <a:avLst/>
          </a:prstGeom>
        </p:spPr>
        <p:txBody>
          <a:bodyPr anchor="b"/>
          <a:lstStyle>
            <a:lvl1pPr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3" y="9178930"/>
            <a:ext cx="11830050" cy="3000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729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458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184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4pPr>
            <a:lvl5pPr marL="2742913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5pPr>
            <a:lvl6pPr marL="3428642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6pPr>
            <a:lvl7pPr marL="4114371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7pPr>
            <a:lvl8pPr marL="4800098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8pPr>
            <a:lvl9pPr marL="5485826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8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2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4" y="3362328"/>
            <a:ext cx="5802510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4" y="5010151"/>
            <a:ext cx="5802510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30" y="3362328"/>
            <a:ext cx="5831087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30" y="5010151"/>
            <a:ext cx="5831087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5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5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0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3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800"/>
            </a:lvl1pPr>
            <a:lvl2pPr marL="685729" indent="0">
              <a:buNone/>
              <a:defRPr sz="4200"/>
            </a:lvl2pPr>
            <a:lvl3pPr marL="1371458" indent="0">
              <a:buNone/>
              <a:defRPr sz="3600"/>
            </a:lvl3pPr>
            <a:lvl4pPr marL="2057184" indent="0">
              <a:buNone/>
              <a:defRPr sz="3000"/>
            </a:lvl4pPr>
            <a:lvl5pPr marL="2742913" indent="0">
              <a:buNone/>
              <a:defRPr sz="3000"/>
            </a:lvl5pPr>
            <a:lvl6pPr marL="3428642" indent="0">
              <a:buNone/>
              <a:defRPr sz="3000"/>
            </a:lvl6pPr>
            <a:lvl7pPr marL="4114371" indent="0">
              <a:buNone/>
              <a:defRPr sz="3000"/>
            </a:lvl7pPr>
            <a:lvl8pPr marL="4800098" indent="0">
              <a:buNone/>
              <a:defRPr sz="3000"/>
            </a:lvl8pPr>
            <a:lvl9pPr marL="5485826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3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ed with pillows on it&#10;&#10;Description automatically generated">
            <a:extLst>
              <a:ext uri="{FF2B5EF4-FFF2-40B4-BE49-F238E27FC236}">
                <a16:creationId xmlns:a16="http://schemas.microsoft.com/office/drawing/2014/main" id="{83A2C5C5-B28A-0FA6-8BEE-C0C5DF99C04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t="242" r="21491" b="425"/>
          <a:stretch/>
        </p:blipFill>
        <p:spPr>
          <a:xfrm>
            <a:off x="318054" y="0"/>
            <a:ext cx="7215808" cy="13716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539351F-3FCE-6844-AAE5-3E1AA349050C}"/>
              </a:ext>
            </a:extLst>
          </p:cNvPr>
          <p:cNvSpPr/>
          <p:nvPr userDrawn="1"/>
        </p:nvSpPr>
        <p:spPr>
          <a:xfrm>
            <a:off x="0" y="0"/>
            <a:ext cx="318053" cy="13716000"/>
          </a:xfrm>
          <a:prstGeom prst="rect">
            <a:avLst/>
          </a:prstGeom>
          <a:gradFill>
            <a:gsLst>
              <a:gs pos="100000">
                <a:schemeClr val="accent1">
                  <a:lumMod val="75000"/>
                  <a:alpha val="0"/>
                </a:schemeClr>
              </a:gs>
              <a:gs pos="52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33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FC0B8D-4553-C848-BF2A-4D1D4F207C25}"/>
              </a:ext>
            </a:extLst>
          </p:cNvPr>
          <p:cNvSpPr/>
          <p:nvPr userDrawn="1"/>
        </p:nvSpPr>
        <p:spPr>
          <a:xfrm>
            <a:off x="0" y="0"/>
            <a:ext cx="13715997" cy="13716000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76000">
                  <a:schemeClr val="accent1">
                    <a:lumMod val="75000"/>
                    <a:alpha val="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A74F0D9-2957-634B-A20A-006D7ECF45EE}"/>
              </a:ext>
            </a:extLst>
          </p:cNvPr>
          <p:cNvSpPr txBox="1"/>
          <p:nvPr userDrawn="1"/>
        </p:nvSpPr>
        <p:spPr>
          <a:xfrm>
            <a:off x="8047381" y="1293649"/>
            <a:ext cx="5350565" cy="4591002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ts val="5001"/>
              </a:lnSpc>
              <a:spcAft>
                <a:spcPts val="3600"/>
              </a:spcAft>
            </a:pP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DID YOU KNOW?</a:t>
            </a:r>
          </a:p>
          <a:p>
            <a:pPr>
              <a:lnSpc>
                <a:spcPts val="4800"/>
              </a:lnSpc>
            </a:pP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Total disc replacement surgery can often be performed as an outpatient surgery—so you can go home the same day and recover in your own bed.</a:t>
            </a:r>
            <a:r>
              <a:rPr lang="en-US" sz="4200" spc="-8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*</a:t>
            </a:r>
            <a:endParaRPr lang="en-US" sz="1800" spc="-81" baseline="30000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9DE95CC-7E89-0543-B088-C9BFF8D0256D}"/>
              </a:ext>
            </a:extLst>
          </p:cNvPr>
          <p:cNvCxnSpPr>
            <a:cxnSpLocks/>
          </p:cNvCxnSpPr>
          <p:nvPr userDrawn="1"/>
        </p:nvCxnSpPr>
        <p:spPr>
          <a:xfrm>
            <a:off x="5883965" y="2019122"/>
            <a:ext cx="6925282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1223D20-F0D8-7B40-8925-036FC5B227D9}"/>
              </a:ext>
            </a:extLst>
          </p:cNvPr>
          <p:cNvSpPr txBox="1"/>
          <p:nvPr userDrawn="1"/>
        </p:nvSpPr>
        <p:spPr>
          <a:xfrm>
            <a:off x="8047380" y="12095995"/>
            <a:ext cx="5191541" cy="934184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marL="0" marR="0" lvl="0" indent="0" algn="l" defTabSz="4571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spc="-8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*</a:t>
            </a:r>
            <a:r>
              <a:rPr lang="en-US" sz="2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Actual recovery practices vary from surgeon to surgeon and hospital to hospital. See your surgeon for more information about their expectations for your recovery.</a:t>
            </a:r>
          </a:p>
        </p:txBody>
      </p:sp>
    </p:spTree>
    <p:extLst>
      <p:ext uri="{BB962C8B-B14F-4D97-AF65-F5344CB8AC3E}">
        <p14:creationId xmlns:p14="http://schemas.microsoft.com/office/powerpoint/2010/main" val="191768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458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1371458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5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32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049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778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506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235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96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6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29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5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84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913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642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371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9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826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577096A-49F9-B840-A439-175950F2E287}"/>
              </a:ext>
            </a:extLst>
          </p:cNvPr>
          <p:cNvSpPr/>
          <p:nvPr/>
        </p:nvSpPr>
        <p:spPr>
          <a:xfrm>
            <a:off x="8783700" y="7476774"/>
            <a:ext cx="3718558" cy="371856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999" b="1" dirty="0">
                <a:solidFill>
                  <a:srgbClr val="00B0F0"/>
                </a:solidFill>
                <a:latin typeface="Franklin Gothic Heavy" panose="020B0603020102020204" pitchFamily="34" charset="0"/>
              </a:rPr>
              <a:t>Your Practice Logo Here</a:t>
            </a:r>
          </a:p>
        </p:txBody>
      </p:sp>
    </p:spTree>
    <p:extLst>
      <p:ext uri="{BB962C8B-B14F-4D97-AF65-F5344CB8AC3E}">
        <p14:creationId xmlns:p14="http://schemas.microsoft.com/office/powerpoint/2010/main" val="164820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1520</TotalTime>
  <Words>19</Words>
  <Application>Microsoft Office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Arial</vt:lpstr>
      <vt:lpstr>Calibri</vt:lpstr>
      <vt:lpstr>Franklin Gothic Book</vt:lpstr>
      <vt:lpstr>Franklin Gothic Demi Cond</vt:lpstr>
      <vt:lpstr>Franklin Gothic Heavy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Jared Silvermintz</dc:creator>
  <cp:keywords/>
  <dc:description/>
  <cp:lastModifiedBy>Todd Green</cp:lastModifiedBy>
  <cp:revision>33</cp:revision>
  <dcterms:created xsi:type="dcterms:W3CDTF">2024-02-22T20:19:10Z</dcterms:created>
  <dcterms:modified xsi:type="dcterms:W3CDTF">2025-03-03T19:51:37Z</dcterms:modified>
  <cp:category/>
</cp:coreProperties>
</file>