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ppt/authors.xml" ContentType="application/vnd.ms-powerpoint.author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1"/>
  </p:sldMasterIdLst>
  <p:notesMasterIdLst>
    <p:notesMasterId r:id="rId3"/>
  </p:notesMasterIdLst>
  <p:handoutMasterIdLst>
    <p:handoutMasterId r:id="rId4"/>
  </p:handoutMasterIdLst>
  <p:sldIdLst>
    <p:sldId id="256" r:id="rId2"/>
  </p:sldIdLst>
  <p:sldSz cx="13716000" cy="13716000"/>
  <p:notesSz cx="6858000" cy="9144000"/>
  <p:defaultTextStyle>
    <a:defPPr>
      <a:defRPr lang="en-US"/>
    </a:defPPr>
    <a:lvl1pPr marL="0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151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304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45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609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5762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2913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066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218" algn="l" defTabSz="457151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EFFFE3D2-31A5-BA00-0249-5FBB610531D2}" name="Hoda El Outmani" initials="3" userId="Hoda El Outmani" providerId="None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E980C596-A13C-467C-AF09-A59228288462}" v="2" dt="2024-12-02T20:45:47.13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555"/>
    <p:restoredTop sz="90146"/>
  </p:normalViewPr>
  <p:slideViewPr>
    <p:cSldViewPr snapToGrid="0" snapToObjects="1">
      <p:cViewPr varScale="1">
        <p:scale>
          <a:sx n="56" d="100"/>
          <a:sy n="56" d="100"/>
        </p:scale>
        <p:origin x="2760" y="2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 snapToObjects="1">
      <p:cViewPr varScale="1">
        <p:scale>
          <a:sx n="83" d="100"/>
          <a:sy n="83" d="100"/>
        </p:scale>
        <p:origin x="2955" y="39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11" Type="http://schemas.microsoft.com/office/2018/10/relationships/authors" Target="author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Relationship Id="rId9" Type="http://schemas.microsoft.com/office/2015/10/relationships/revisionInfo" Target="revisionInfo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EF8D08F4-F9D9-A32A-9D7C-D40CC200C410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20B2F500-0A1C-81A0-9713-29959BC26D22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022BAD9-D4DA-4EAD-A2BB-D5D3D96C6DFE}" type="datetimeFigureOut">
              <a:rPr lang="en-US" smtClean="0"/>
              <a:t>12/3/24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F27719C-1601-57C2-9D7B-D88727DDDC8F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74A53E9-DD7D-0261-8F93-B93CBE3C19CB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70C881D-14E9-4B09-B1A6-DBCB6BCD026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941439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4A3774D-DB54-E645-A9C2-DA9399B124D7}" type="datetimeFigureOut">
              <a:rPr lang="en-US" smtClean="0"/>
              <a:t>12/3/24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885950" y="1143000"/>
            <a:ext cx="30861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9652767-C1CF-2D4F-8247-B300575D9E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308983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Picture from </a:t>
            </a:r>
            <a:r>
              <a:rPr lang="en-US" dirty="0" err="1"/>
              <a:t>Unsplash</a:t>
            </a:r>
            <a:r>
              <a:rPr lang="en-US" dirty="0"/>
              <a:t> at https://</a:t>
            </a:r>
            <a:r>
              <a:rPr lang="en-US" dirty="0" err="1"/>
              <a:t>unsplash.com</a:t>
            </a:r>
            <a:r>
              <a:rPr lang="en-US" dirty="0"/>
              <a:t>/photos/man-in-white-dress-shirt-and-woman-in-black-dress-walking-on-beach-during-daytime-ek6DZptJ_KI?utm_content=</a:t>
            </a:r>
            <a:r>
              <a:rPr lang="en-US" dirty="0" err="1"/>
              <a:t>creditShareLink&amp;utm_medium</a:t>
            </a:r>
            <a:r>
              <a:rPr lang="en-US" dirty="0"/>
              <a:t>=</a:t>
            </a:r>
            <a:r>
              <a:rPr lang="en-US" dirty="0" err="1"/>
              <a:t>referral&amp;utm_source</a:t>
            </a:r>
            <a:r>
              <a:rPr lang="en-US" dirty="0"/>
              <a:t>=</a:t>
            </a:r>
            <a:r>
              <a:rPr lang="en-US" dirty="0" err="1"/>
              <a:t>unsplash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A9652767-C1CF-2D4F-8247-B300575D9ED2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723035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28702" y="2244729"/>
            <a:ext cx="11658600" cy="4775199"/>
          </a:xfrm>
          <a:prstGeom prst="rect">
            <a:avLst/>
          </a:prstGeom>
        </p:spPr>
        <p:txBody>
          <a:bodyPr anchor="b"/>
          <a:lstStyle>
            <a:lvl1pPr algn="ctr"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714502" y="7204077"/>
            <a:ext cx="10287000" cy="331152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3600"/>
            </a:lvl1pPr>
            <a:lvl2pPr marL="685729" indent="0" algn="ctr">
              <a:buNone/>
              <a:defRPr sz="3000"/>
            </a:lvl2pPr>
            <a:lvl3pPr marL="1371458" indent="0" algn="ctr">
              <a:buNone/>
              <a:defRPr sz="2700"/>
            </a:lvl3pPr>
            <a:lvl4pPr marL="2057184" indent="0" algn="ctr">
              <a:buNone/>
              <a:defRPr sz="2398"/>
            </a:lvl4pPr>
            <a:lvl5pPr marL="2742913" indent="0" algn="ctr">
              <a:buNone/>
              <a:defRPr sz="2398"/>
            </a:lvl5pPr>
            <a:lvl6pPr marL="3428642" indent="0" algn="ctr">
              <a:buNone/>
              <a:defRPr sz="2398"/>
            </a:lvl6pPr>
            <a:lvl7pPr marL="4114371" indent="0" algn="ctr">
              <a:buNone/>
              <a:defRPr sz="2398"/>
            </a:lvl7pPr>
            <a:lvl8pPr marL="4800098" indent="0" algn="ctr">
              <a:buNone/>
              <a:defRPr sz="2398"/>
            </a:lvl8pPr>
            <a:lvl9pPr marL="5485826" indent="0" algn="ctr">
              <a:buNone/>
              <a:defRPr sz="2398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6622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4805369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815514" y="730254"/>
            <a:ext cx="2957513" cy="11623674"/>
          </a:xfrm>
          <a:prstGeom prst="rect">
            <a:avLst/>
          </a:prstGeo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42976" y="730254"/>
            <a:ext cx="8701089" cy="1162367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510659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42977" y="3651250"/>
            <a:ext cx="11830050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80894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5833" y="3419482"/>
            <a:ext cx="11830050" cy="5705473"/>
          </a:xfrm>
          <a:prstGeom prst="rect">
            <a:avLst/>
          </a:prstGeom>
        </p:spPr>
        <p:txBody>
          <a:bodyPr anchor="b"/>
          <a:lstStyle>
            <a:lvl1pPr>
              <a:defRPr sz="8998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35833" y="9178930"/>
            <a:ext cx="11830050" cy="3000373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>
                <a:solidFill>
                  <a:schemeClr val="tx1"/>
                </a:solidFill>
              </a:defRPr>
            </a:lvl1pPr>
            <a:lvl2pPr marL="685729" indent="0">
              <a:buNone/>
              <a:defRPr sz="3000">
                <a:solidFill>
                  <a:schemeClr val="tx1">
                    <a:tint val="75000"/>
                  </a:schemeClr>
                </a:solidFill>
              </a:defRPr>
            </a:lvl2pPr>
            <a:lvl3pPr marL="1371458" indent="0">
              <a:buNone/>
              <a:defRPr sz="2700">
                <a:solidFill>
                  <a:schemeClr val="tx1">
                    <a:tint val="75000"/>
                  </a:schemeClr>
                </a:solidFill>
              </a:defRPr>
            </a:lvl3pPr>
            <a:lvl4pPr marL="2057184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4pPr>
            <a:lvl5pPr marL="2742913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5pPr>
            <a:lvl6pPr marL="3428642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6pPr>
            <a:lvl7pPr marL="4114371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7pPr>
            <a:lvl8pPr marL="4800098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8pPr>
            <a:lvl9pPr marL="5485826" indent="0">
              <a:buNone/>
              <a:defRPr sz="239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03866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4297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43726" y="3651250"/>
            <a:ext cx="5829302" cy="87026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64267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2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44764" y="3362328"/>
            <a:ext cx="5802510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944764" y="5010151"/>
            <a:ext cx="5802510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943730" y="3362328"/>
            <a:ext cx="5831087" cy="164782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3600" b="1"/>
            </a:lvl1pPr>
            <a:lvl2pPr marL="685729" indent="0">
              <a:buNone/>
              <a:defRPr sz="3000" b="1"/>
            </a:lvl2pPr>
            <a:lvl3pPr marL="1371458" indent="0">
              <a:buNone/>
              <a:defRPr sz="2700" b="1"/>
            </a:lvl3pPr>
            <a:lvl4pPr marL="2057184" indent="0">
              <a:buNone/>
              <a:defRPr sz="2398" b="1"/>
            </a:lvl4pPr>
            <a:lvl5pPr marL="2742913" indent="0">
              <a:buNone/>
              <a:defRPr sz="2398" b="1"/>
            </a:lvl5pPr>
            <a:lvl6pPr marL="3428642" indent="0">
              <a:buNone/>
              <a:defRPr sz="2398" b="1"/>
            </a:lvl6pPr>
            <a:lvl7pPr marL="4114371" indent="0">
              <a:buNone/>
              <a:defRPr sz="2398" b="1"/>
            </a:lvl7pPr>
            <a:lvl8pPr marL="4800098" indent="0">
              <a:buNone/>
              <a:defRPr sz="2398" b="1"/>
            </a:lvl8pPr>
            <a:lvl9pPr marL="5485826" indent="0">
              <a:buNone/>
              <a:defRPr sz="2398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943730" y="5010151"/>
            <a:ext cx="5831087" cy="736917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55079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2977" y="730253"/>
            <a:ext cx="11830050" cy="2651126"/>
          </a:xfrm>
          <a:prstGeom prst="rect">
            <a:avLst/>
          </a:prstGeo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67536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16046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/>
          <a:lstStyle>
            <a:lvl1pPr>
              <a:defRPr sz="4800"/>
            </a:lvl1pPr>
            <a:lvl2pPr>
              <a:defRPr sz="4200"/>
            </a:lvl2pPr>
            <a:lvl3pPr>
              <a:defRPr sz="3600"/>
            </a:lvl3pPr>
            <a:lvl4pPr>
              <a:defRPr sz="3000"/>
            </a:lvl4pPr>
            <a:lvl5pPr>
              <a:defRPr sz="3000"/>
            </a:lvl5pPr>
            <a:lvl6pPr>
              <a:defRPr sz="3000"/>
            </a:lvl6pPr>
            <a:lvl7pPr>
              <a:defRPr sz="3000"/>
            </a:lvl7pPr>
            <a:lvl8pPr>
              <a:defRPr sz="3000"/>
            </a:lvl8pPr>
            <a:lvl9pPr>
              <a:defRPr sz="3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77391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44765" y="914400"/>
            <a:ext cx="4423768" cy="3200400"/>
          </a:xfrm>
          <a:prstGeom prst="rect">
            <a:avLst/>
          </a:prstGeom>
        </p:spPr>
        <p:txBody>
          <a:bodyPr anchor="b"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831088" y="1974856"/>
            <a:ext cx="6943727" cy="9747249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4800"/>
            </a:lvl1pPr>
            <a:lvl2pPr marL="685729" indent="0">
              <a:buNone/>
              <a:defRPr sz="4200"/>
            </a:lvl2pPr>
            <a:lvl3pPr marL="1371458" indent="0">
              <a:buNone/>
              <a:defRPr sz="3600"/>
            </a:lvl3pPr>
            <a:lvl4pPr marL="2057184" indent="0">
              <a:buNone/>
              <a:defRPr sz="3000"/>
            </a:lvl4pPr>
            <a:lvl5pPr marL="2742913" indent="0">
              <a:buNone/>
              <a:defRPr sz="3000"/>
            </a:lvl5pPr>
            <a:lvl6pPr marL="3428642" indent="0">
              <a:buNone/>
              <a:defRPr sz="3000"/>
            </a:lvl6pPr>
            <a:lvl7pPr marL="4114371" indent="0">
              <a:buNone/>
              <a:defRPr sz="3000"/>
            </a:lvl7pPr>
            <a:lvl8pPr marL="4800098" indent="0">
              <a:buNone/>
              <a:defRPr sz="3000"/>
            </a:lvl8pPr>
            <a:lvl9pPr marL="5485826" indent="0">
              <a:buNone/>
              <a:defRPr sz="3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44765" y="4114800"/>
            <a:ext cx="4423768" cy="762317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398"/>
            </a:lvl1pPr>
            <a:lvl2pPr marL="685729" indent="0">
              <a:buNone/>
              <a:defRPr sz="2100"/>
            </a:lvl2pPr>
            <a:lvl3pPr marL="1371458" indent="0">
              <a:buNone/>
              <a:defRPr sz="1800"/>
            </a:lvl3pPr>
            <a:lvl4pPr marL="2057184" indent="0">
              <a:buNone/>
              <a:defRPr sz="1500"/>
            </a:lvl4pPr>
            <a:lvl5pPr marL="2742913" indent="0">
              <a:buNone/>
              <a:defRPr sz="1500"/>
            </a:lvl5pPr>
            <a:lvl6pPr marL="3428642" indent="0">
              <a:buNone/>
              <a:defRPr sz="1500"/>
            </a:lvl6pPr>
            <a:lvl7pPr marL="4114371" indent="0">
              <a:buNone/>
              <a:defRPr sz="1500"/>
            </a:lvl7pPr>
            <a:lvl8pPr marL="4800098" indent="0">
              <a:buNone/>
              <a:defRPr sz="1500"/>
            </a:lvl8pPr>
            <a:lvl9pPr marL="5485826" indent="0">
              <a:buNone/>
              <a:defRPr sz="15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942977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E8FEDA5C-C5A6-E840-97F4-D48187FADBC8}" type="datetimeFigureOut">
              <a:rPr lang="en-US" smtClean="0"/>
              <a:t>12/3/24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3428" y="12712704"/>
            <a:ext cx="4629148" cy="730249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9686925" y="12712704"/>
            <a:ext cx="3086100" cy="730249"/>
          </a:xfrm>
          <a:prstGeom prst="rect">
            <a:avLst/>
          </a:prstGeom>
        </p:spPr>
        <p:txBody>
          <a:bodyPr/>
          <a:lstStyle/>
          <a:p>
            <a:fld id="{72376759-4687-AF45-82A4-A6960554BAC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5163387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A person and person holding hands and walking on a beach&#10;&#10;Description automatically generated">
            <a:extLst>
              <a:ext uri="{FF2B5EF4-FFF2-40B4-BE49-F238E27FC236}">
                <a16:creationId xmlns:a16="http://schemas.microsoft.com/office/drawing/2014/main" id="{C31D4D21-08FF-6E28-F5F8-CEE223FA73D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 l="-2168" t="9609" b="13624"/>
          <a:stretch/>
        </p:blipFill>
        <p:spPr>
          <a:xfrm>
            <a:off x="6858001" y="0"/>
            <a:ext cx="6890994" cy="11648661"/>
          </a:xfrm>
          <a:prstGeom prst="rect">
            <a:avLst/>
          </a:prstGeom>
        </p:spPr>
      </p:pic>
      <p:sp>
        <p:nvSpPr>
          <p:cNvPr id="10" name="Rectangle 9">
            <a:extLst>
              <a:ext uri="{FF2B5EF4-FFF2-40B4-BE49-F238E27FC236}">
                <a16:creationId xmlns:a16="http://schemas.microsoft.com/office/drawing/2014/main" id="{C54E9B5F-E301-6F4C-9F91-C09391BB9122}"/>
              </a:ext>
            </a:extLst>
          </p:cNvPr>
          <p:cNvSpPr/>
          <p:nvPr userDrawn="1"/>
        </p:nvSpPr>
        <p:spPr>
          <a:xfrm>
            <a:off x="32997" y="2"/>
            <a:ext cx="6971194" cy="13716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100000">
                <a:schemeClr val="bg1">
                  <a:lumMod val="8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33" dirty="0"/>
              <a:t>v</a:t>
            </a:r>
          </a:p>
        </p:txBody>
      </p:sp>
      <p:sp>
        <p:nvSpPr>
          <p:cNvPr id="11" name="Manual Input 10">
            <a:extLst>
              <a:ext uri="{FF2B5EF4-FFF2-40B4-BE49-F238E27FC236}">
                <a16:creationId xmlns:a16="http://schemas.microsoft.com/office/drawing/2014/main" id="{6D3109C4-1CAE-0D42-9FED-6ECF626EA121}"/>
              </a:ext>
            </a:extLst>
          </p:cNvPr>
          <p:cNvSpPr/>
          <p:nvPr userDrawn="1"/>
        </p:nvSpPr>
        <p:spPr>
          <a:xfrm>
            <a:off x="32997" y="6321286"/>
            <a:ext cx="6971194" cy="7394711"/>
          </a:xfrm>
          <a:prstGeom prst="flowChartManualInput">
            <a:avLst/>
          </a:prstGeom>
          <a:gradFill flip="none" rotWithShape="1">
            <a:gsLst>
              <a:gs pos="100000">
                <a:schemeClr val="bg1"/>
              </a:gs>
              <a:gs pos="0">
                <a:schemeClr val="bg1">
                  <a:lumMod val="85000"/>
                </a:schemeClr>
              </a:gs>
            </a:gsLst>
            <a:path path="circle">
              <a:fillToRect r="100000" b="100000"/>
            </a:path>
            <a:tileRect l="-100000" t="-10000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1333" dirty="0"/>
              <a:t>v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56F9EE81-2DBD-4741-87D5-CE1317FAF6AD}"/>
              </a:ext>
            </a:extLst>
          </p:cNvPr>
          <p:cNvSpPr txBox="1"/>
          <p:nvPr userDrawn="1"/>
        </p:nvSpPr>
        <p:spPr>
          <a:xfrm>
            <a:off x="920609" y="826060"/>
            <a:ext cx="5599461" cy="6736790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>
              <a:lnSpc>
                <a:spcPts val="5001"/>
              </a:lnSpc>
              <a:spcAft>
                <a:spcPts val="3600"/>
              </a:spcAft>
            </a:pPr>
            <a:r>
              <a:rPr lang="en-US" sz="6399" b="1" spc="-51" dirty="0">
                <a:solidFill>
                  <a:srgbClr val="00B0F0"/>
                </a:solidFill>
                <a:latin typeface="Franklin Gothic Demi Cond" panose="020B0603020102020204" pitchFamily="34" charset="0"/>
              </a:rPr>
              <a:t>FACT:</a:t>
            </a:r>
          </a:p>
          <a:p>
            <a:pPr>
              <a:lnSpc>
                <a:spcPts val="4800"/>
              </a:lnSpc>
            </a:pP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Compared to fusion, total disc replacement surgery with pro</a:t>
            </a:r>
            <a:r>
              <a:rPr lang="en-US" sz="4200" b="1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disc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®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can potentially enable a more natural range of motion in the spine, which may lead to a return to an active lifestyle after surgery</a:t>
            </a:r>
            <a:r>
              <a:rPr lang="en-US" sz="42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1</a:t>
            </a:r>
            <a:r>
              <a:rPr lang="en-US" sz="42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.</a:t>
            </a:r>
          </a:p>
        </p:txBody>
      </p:sp>
      <p:cxnSp>
        <p:nvCxnSpPr>
          <p:cNvPr id="15" name="Straight Connector 14">
            <a:extLst>
              <a:ext uri="{FF2B5EF4-FFF2-40B4-BE49-F238E27FC236}">
                <a16:creationId xmlns:a16="http://schemas.microsoft.com/office/drawing/2014/main" id="{740759E1-9406-EF48-8F5A-B5408C16DC2C}"/>
              </a:ext>
            </a:extLst>
          </p:cNvPr>
          <p:cNvCxnSpPr>
            <a:cxnSpLocks/>
          </p:cNvCxnSpPr>
          <p:nvPr userDrawn="1"/>
        </p:nvCxnSpPr>
        <p:spPr>
          <a:xfrm>
            <a:off x="922484" y="1476300"/>
            <a:ext cx="7294881" cy="0"/>
          </a:xfrm>
          <a:prstGeom prst="line">
            <a:avLst/>
          </a:prstGeom>
          <a:ln w="127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Rectangle 12">
            <a:extLst>
              <a:ext uri="{FF2B5EF4-FFF2-40B4-BE49-F238E27FC236}">
                <a16:creationId xmlns:a16="http://schemas.microsoft.com/office/drawing/2014/main" id="{1539351F-3FCE-6844-AAE5-3E1AA349050C}"/>
              </a:ext>
            </a:extLst>
          </p:cNvPr>
          <p:cNvSpPr/>
          <p:nvPr userDrawn="1"/>
        </p:nvSpPr>
        <p:spPr>
          <a:xfrm>
            <a:off x="0" y="0"/>
            <a:ext cx="318053" cy="13716000"/>
          </a:xfrm>
          <a:prstGeom prst="rect">
            <a:avLst/>
          </a:prstGeom>
          <a:gradFill>
            <a:gsLst>
              <a:gs pos="100000">
                <a:schemeClr val="accent1">
                  <a:lumMod val="75000"/>
                  <a:alpha val="0"/>
                </a:schemeClr>
              </a:gs>
              <a:gs pos="52000">
                <a:schemeClr val="accent1">
                  <a:lumMod val="75000"/>
                </a:schemeClr>
              </a:gs>
            </a:gsLst>
            <a:path path="circle">
              <a:fillToRect r="100000" b="100000"/>
            </a:path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en-US" sz="1333" dirty="0"/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75FC0B8D-4553-C848-BF2A-4D1D4F207C25}"/>
              </a:ext>
            </a:extLst>
          </p:cNvPr>
          <p:cNvSpPr/>
          <p:nvPr userDrawn="1"/>
        </p:nvSpPr>
        <p:spPr>
          <a:xfrm>
            <a:off x="0" y="0"/>
            <a:ext cx="13715997" cy="13716000"/>
          </a:xfrm>
          <a:prstGeom prst="rect">
            <a:avLst/>
          </a:prstGeom>
          <a:noFill/>
          <a:ln>
            <a:gradFill flip="none" rotWithShape="1">
              <a:gsLst>
                <a:gs pos="0">
                  <a:schemeClr val="accent1">
                    <a:lumMod val="75000"/>
                  </a:schemeClr>
                </a:gs>
                <a:gs pos="76000">
                  <a:schemeClr val="accent1">
                    <a:lumMod val="75000"/>
                    <a:alpha val="0"/>
                  </a:schemeClr>
                </a:gs>
              </a:gsLst>
              <a:lin ang="2700000" scaled="1"/>
              <a:tileRect/>
            </a:gra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5400" dirty="0">
              <a:solidFill>
                <a:schemeClr val="bg2">
                  <a:lumMod val="10000"/>
                </a:schemeClr>
              </a:solidFill>
            </a:endParaRP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F55E63F6-E009-BD48-BA75-95ADE581C3F8}"/>
              </a:ext>
            </a:extLst>
          </p:cNvPr>
          <p:cNvSpPr txBox="1"/>
          <p:nvPr userDrawn="1"/>
        </p:nvSpPr>
        <p:spPr>
          <a:xfrm>
            <a:off x="878058" y="12089782"/>
            <a:ext cx="12500011" cy="636106"/>
          </a:xfrm>
          <a:prstGeom prst="rect">
            <a:avLst/>
          </a:prstGeom>
          <a:noFill/>
        </p:spPr>
        <p:txBody>
          <a:bodyPr wrap="square" lIns="0" tIns="0" rIns="0" bIns="0" rtlCol="0" anchor="t">
            <a:noAutofit/>
          </a:bodyPr>
          <a:lstStyle/>
          <a:p>
            <a:pPr marL="0" marR="0" lvl="0" indent="0" algn="l" defTabSz="457151" rtl="0" eaLnBrk="1" fontAlgn="auto" latinLnBrk="0" hangingPunct="1">
              <a:lnSpc>
                <a:spcPts val="24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2800" spc="-81" baseline="30000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1 </a:t>
            </a:r>
            <a:r>
              <a:rPr lang="en-US" sz="24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Janssen ME, </a:t>
            </a:r>
            <a:r>
              <a:rPr lang="en-US" sz="24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Zigler</a:t>
            </a:r>
            <a:r>
              <a:rPr lang="en-US" sz="24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JE, Spivak JM, </a:t>
            </a:r>
            <a:r>
              <a:rPr lang="en-US" sz="24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Delamarter</a:t>
            </a:r>
            <a:r>
              <a:rPr lang="en-US" sz="24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RB, Darden BV 2nd, </a:t>
            </a:r>
            <a:r>
              <a:rPr lang="en-US" sz="24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Kopjar</a:t>
            </a:r>
            <a:r>
              <a:rPr lang="en-US" sz="24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 B. </a:t>
            </a:r>
            <a:r>
              <a:rPr lang="en-US" sz="2400" spc="-81" dirty="0" err="1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ProDisc</a:t>
            </a:r>
            <a:r>
              <a:rPr lang="en-US" sz="2400" spc="-81" dirty="0">
                <a:solidFill>
                  <a:schemeClr val="tx1">
                    <a:lumMod val="65000"/>
                    <a:lumOff val="35000"/>
                  </a:schemeClr>
                </a:solidFill>
                <a:latin typeface="Franklin Gothic Book" panose="020B0503020102020204" pitchFamily="34" charset="0"/>
              </a:rPr>
              <a:t>-C Total Disc Replacement Versus Anterior Cervical Discectomy and Fusion for Single-Level Symptomatic Cervical Disc Disease: Seven-Year Follow-up of the Prospective Randomized U.S. Food and Drug Administration Investigational Device Exemption Study. J Bone Joint Surg Am. 2015 Nov 4;97(21):1738-47.</a:t>
            </a:r>
          </a:p>
        </p:txBody>
      </p:sp>
    </p:spTree>
    <p:extLst>
      <p:ext uri="{BB962C8B-B14F-4D97-AF65-F5344CB8AC3E}">
        <p14:creationId xmlns:p14="http://schemas.microsoft.com/office/powerpoint/2010/main" val="19176870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1371458" rtl="0" eaLnBrk="1" latinLnBrk="0" hangingPunct="1">
        <a:lnSpc>
          <a:spcPct val="90000"/>
        </a:lnSpc>
        <a:spcBef>
          <a:spcPct val="0"/>
        </a:spcBef>
        <a:buNone/>
        <a:defRPr sz="6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864" indent="-342864" algn="l" defTabSz="1371458" rtl="0" eaLnBrk="1" latinLnBrk="0" hangingPunct="1">
        <a:lnSpc>
          <a:spcPct val="90000"/>
        </a:lnSpc>
        <a:spcBef>
          <a:spcPts val="1500"/>
        </a:spcBef>
        <a:buFont typeface="Arial" panose="020B0604020202020204" pitchFamily="34" charset="0"/>
        <a:buChar char="•"/>
        <a:defRPr sz="4200" kern="1200">
          <a:solidFill>
            <a:schemeClr val="tx1"/>
          </a:solidFill>
          <a:latin typeface="+mn-lt"/>
          <a:ea typeface="+mn-ea"/>
          <a:cs typeface="+mn-cs"/>
        </a:defRPr>
      </a:lvl1pPr>
      <a:lvl2pPr marL="10285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600" kern="1200">
          <a:solidFill>
            <a:schemeClr val="tx1"/>
          </a:solidFill>
          <a:latin typeface="+mn-lt"/>
          <a:ea typeface="+mn-ea"/>
          <a:cs typeface="+mn-cs"/>
        </a:defRPr>
      </a:lvl2pPr>
      <a:lvl3pPr marL="171432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3000" kern="1200">
          <a:solidFill>
            <a:schemeClr val="tx1"/>
          </a:solidFill>
          <a:latin typeface="+mn-lt"/>
          <a:ea typeface="+mn-ea"/>
          <a:cs typeface="+mn-cs"/>
        </a:defRPr>
      </a:lvl3pPr>
      <a:lvl4pPr marL="2400049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3085778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771506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457235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5142962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828693" indent="-342864" algn="l" defTabSz="1371458" rtl="0" eaLnBrk="1" latinLnBrk="0" hangingPunct="1">
        <a:lnSpc>
          <a:spcPct val="90000"/>
        </a:lnSpc>
        <a:spcBef>
          <a:spcPts val="748"/>
        </a:spcBef>
        <a:buFont typeface="Arial" panose="020B0604020202020204" pitchFamily="34" charset="0"/>
        <a:buChar char="•"/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85729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2pPr>
      <a:lvl3pPr marL="137145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3pPr>
      <a:lvl4pPr marL="2057184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4pPr>
      <a:lvl5pPr marL="2742913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5pPr>
      <a:lvl6pPr marL="3428642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6pPr>
      <a:lvl7pPr marL="4114371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098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8pPr>
      <a:lvl9pPr marL="5485826" algn="l" defTabSz="1371458" rtl="0" eaLnBrk="1" latinLnBrk="0" hangingPunct="1">
        <a:defRPr sz="27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>
            <a:extLst>
              <a:ext uri="{FF2B5EF4-FFF2-40B4-BE49-F238E27FC236}">
                <a16:creationId xmlns:a16="http://schemas.microsoft.com/office/drawing/2014/main" id="{A577096A-49F9-B840-A439-175950F2E287}"/>
              </a:ext>
            </a:extLst>
          </p:cNvPr>
          <p:cNvSpPr/>
          <p:nvPr/>
        </p:nvSpPr>
        <p:spPr>
          <a:xfrm>
            <a:off x="1689382" y="7490997"/>
            <a:ext cx="3718558" cy="3718562"/>
          </a:xfrm>
          <a:prstGeom prst="ellipse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18" rIns="91440" bIns="45718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r>
              <a:rPr lang="en-US" sz="3999" b="1" dirty="0">
                <a:solidFill>
                  <a:srgbClr val="00B0F0"/>
                </a:solidFill>
                <a:latin typeface="Franklin Gothic Heavy" panose="020B0603020102020204" pitchFamily="34" charset="0"/>
              </a:rPr>
              <a:t>Your Practice Logo Here</a:t>
            </a:r>
          </a:p>
        </p:txBody>
      </p:sp>
    </p:spTree>
    <p:extLst>
      <p:ext uri="{BB962C8B-B14F-4D97-AF65-F5344CB8AC3E}">
        <p14:creationId xmlns:p14="http://schemas.microsoft.com/office/powerpoint/2010/main" val="16482057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1742</TotalTime>
  <Words>38</Words>
  <Application>Microsoft Macintosh PowerPoint</Application>
  <PresentationFormat>Custom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9" baseType="lpstr">
      <vt:lpstr>Aptos</vt:lpstr>
      <vt:lpstr>Arial</vt:lpstr>
      <vt:lpstr>Calibri</vt:lpstr>
      <vt:lpstr>Calibri Light</vt:lpstr>
      <vt:lpstr>Franklin Gothic Book</vt:lpstr>
      <vt:lpstr>Franklin Gothic Demi Cond</vt:lpstr>
      <vt:lpstr>Franklin Gothic Heavy</vt:lpstr>
      <vt:lpstr>Office Theme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subject/>
  <dc:creator>Jared Silvermintz</dc:creator>
  <cp:keywords/>
  <dc:description/>
  <cp:lastModifiedBy>Jared Silvermintz</cp:lastModifiedBy>
  <cp:revision>46</cp:revision>
  <dcterms:created xsi:type="dcterms:W3CDTF">2024-02-22T20:19:10Z</dcterms:created>
  <dcterms:modified xsi:type="dcterms:W3CDTF">2024-12-03T15:39:28Z</dcterms:modified>
  <cp:category/>
</cp:coreProperties>
</file>