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FFE3D2-31A5-BA00-0249-5FBB610531D2}" name="Hoda El Outmani" initials="3" userId="Hoda El Outman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0C596-A13C-467C-AF09-A59228288462}" v="2" dt="2024-12-02T20:45:47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0146"/>
  </p:normalViewPr>
  <p:slideViewPr>
    <p:cSldViewPr snapToGrid="0" snapToObjects="1">
      <p:cViewPr varScale="1">
        <p:scale>
          <a:sx n="56" d="100"/>
          <a:sy n="56" d="100"/>
        </p:scale>
        <p:origin x="27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955" y="3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8D08F4-F9D9-A32A-9D7C-D40CC200C4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2F500-0A1C-81A0-9713-29959BC26D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2BAD9-D4DA-4EAD-A2BB-D5D3D96C6DFE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7719C-1601-57C2-9D7B-D88727DDDC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A53E9-DD7D-0261-8F93-B93CBE3C19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C881D-14E9-4B09-B1A6-DBCB6BCD0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1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3774D-DB54-E645-A9C2-DA9399B124D7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52767-C1CF-2D4F-8247-B300575D9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Unsplash</a:t>
            </a:r>
            <a:r>
              <a:rPr lang="en-US" dirty="0"/>
              <a:t> at https://</a:t>
            </a:r>
            <a:r>
              <a:rPr lang="en-US" dirty="0" err="1"/>
              <a:t>unsplash.com</a:t>
            </a:r>
            <a:r>
              <a:rPr lang="en-US" dirty="0"/>
              <a:t>/photos/man-in-white-dress-shirt-and-woman-in-black-dress-walking-on-beach-during-daytime-ek6DZptJ_KI?utm_content=</a:t>
            </a:r>
            <a:r>
              <a:rPr lang="en-US" dirty="0" err="1"/>
              <a:t>creditShareLink&amp;utm_medium</a:t>
            </a:r>
            <a:r>
              <a:rPr lang="en-US" dirty="0"/>
              <a:t>=</a:t>
            </a:r>
            <a:r>
              <a:rPr lang="en-US" dirty="0" err="1"/>
              <a:t>referral&amp;utm_source</a:t>
            </a:r>
            <a:r>
              <a:rPr lang="en-US" dirty="0"/>
              <a:t>=</a:t>
            </a:r>
            <a:r>
              <a:rPr lang="en-US" dirty="0" err="1"/>
              <a:t>unsplash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52767-C1CF-2D4F-8247-B300575D9E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and person holding hands and walking on a beach&#10;&#10;Description automatically generated">
            <a:extLst>
              <a:ext uri="{FF2B5EF4-FFF2-40B4-BE49-F238E27FC236}">
                <a16:creationId xmlns:a16="http://schemas.microsoft.com/office/drawing/2014/main" id="{C31D4D21-08FF-6E28-F5F8-CEE223FA73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168" t="9609" b="13624"/>
          <a:stretch/>
        </p:blipFill>
        <p:spPr>
          <a:xfrm>
            <a:off x="6858001" y="0"/>
            <a:ext cx="6890994" cy="116486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54E9B5F-E301-6F4C-9F91-C09391BB9122}"/>
              </a:ext>
            </a:extLst>
          </p:cNvPr>
          <p:cNvSpPr/>
          <p:nvPr userDrawn="1"/>
        </p:nvSpPr>
        <p:spPr>
          <a:xfrm>
            <a:off x="32997" y="2"/>
            <a:ext cx="6971194" cy="137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33" dirty="0"/>
              <a:t>v</a:t>
            </a:r>
          </a:p>
        </p:txBody>
      </p:sp>
      <p:sp>
        <p:nvSpPr>
          <p:cNvPr id="11" name="Manual Input 10">
            <a:extLst>
              <a:ext uri="{FF2B5EF4-FFF2-40B4-BE49-F238E27FC236}">
                <a16:creationId xmlns:a16="http://schemas.microsoft.com/office/drawing/2014/main" id="{6D3109C4-1CAE-0D42-9FED-6ECF626EA121}"/>
              </a:ext>
            </a:extLst>
          </p:cNvPr>
          <p:cNvSpPr/>
          <p:nvPr userDrawn="1"/>
        </p:nvSpPr>
        <p:spPr>
          <a:xfrm>
            <a:off x="32997" y="6321286"/>
            <a:ext cx="6971194" cy="7394711"/>
          </a:xfrm>
          <a:prstGeom prst="flowChartManualInpu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33" dirty="0"/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F9EE81-2DBD-4741-87D5-CE1317FAF6AD}"/>
              </a:ext>
            </a:extLst>
          </p:cNvPr>
          <p:cNvSpPr txBox="1"/>
          <p:nvPr userDrawn="1"/>
        </p:nvSpPr>
        <p:spPr>
          <a:xfrm>
            <a:off x="920609" y="826060"/>
            <a:ext cx="5599461" cy="673679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Compared to fusion, total disc replacement surgery with pro</a:t>
            </a:r>
            <a:r>
              <a:rPr lang="en-US" sz="4200" b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can potentially enable a more natural range of motion in the spine, which may lead to a return to an active lifestyle after surgery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40759E1-9406-EF48-8F5A-B5408C16DC2C}"/>
              </a:ext>
            </a:extLst>
          </p:cNvPr>
          <p:cNvCxnSpPr>
            <a:cxnSpLocks/>
          </p:cNvCxnSpPr>
          <p:nvPr userDrawn="1"/>
        </p:nvCxnSpPr>
        <p:spPr>
          <a:xfrm>
            <a:off x="922484" y="1476300"/>
            <a:ext cx="7294881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5E63F6-E009-BD48-BA75-95ADE581C3F8}"/>
              </a:ext>
            </a:extLst>
          </p:cNvPr>
          <p:cNvSpPr txBox="1"/>
          <p:nvPr userDrawn="1"/>
        </p:nvSpPr>
        <p:spPr>
          <a:xfrm>
            <a:off x="878058" y="12089782"/>
            <a:ext cx="12500011" cy="63610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 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Janssen ME,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Zigler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JE, Spivak JM,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Delamarter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RB, Darden BV 2nd,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Kopjar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B.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ProDisc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-C Total Disc Replacement Versus Anterior Cervical Discectomy and Fusion for Single-Level Symptomatic Cervical Disc Disease: Seven-Year Follow-up of the Prospective Randomized U.S. Food and Drug Administration Investigational Device Exemption Study. J Bone Joint Surg Am. 2015 Nov 4;97(21):1738-47.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89382" y="7490997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</TotalTime>
  <Words>38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46</cp:revision>
  <dcterms:created xsi:type="dcterms:W3CDTF">2024-02-22T20:19:10Z</dcterms:created>
  <dcterms:modified xsi:type="dcterms:W3CDTF">2024-12-03T15:39:28Z</dcterms:modified>
  <cp:category/>
</cp:coreProperties>
</file>