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13716000" cy="13716000"/>
  <p:notesSz cx="6858000" cy="9144000"/>
  <p:defaultTextStyle>
    <a:defPPr>
      <a:defRPr lang="en-US"/>
    </a:defPPr>
    <a:lvl1pPr marL="0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1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4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5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09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62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13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66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18" algn="l" defTabSz="457151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67"/>
    <p:restoredTop sz="91877"/>
  </p:normalViewPr>
  <p:slideViewPr>
    <p:cSldViewPr snapToGrid="0" snapToObjects="1">
      <p:cViewPr varScale="1">
        <p:scale>
          <a:sx n="57" d="100"/>
          <a:sy n="57" d="100"/>
        </p:scale>
        <p:origin x="322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3" d="100"/>
          <a:sy n="93" d="100"/>
        </p:scale>
        <p:origin x="2912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9649DBE-9A0B-B4F8-F98B-04DAFD0B9DC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78278A-440F-0190-FE11-192F75F7EC1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4008930-8A19-FA42-A78F-F5947D4E6F15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B4462D2-E452-913A-3172-30DC6749161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2DEC84-159B-9E2A-2D11-B608BC6E381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EEF8EC-1838-2B4F-9824-C23E8C6D05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10187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D3B50D-A2AE-4B45-B809-30284E102F85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885950" y="1143000"/>
            <a:ext cx="30861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02E427-D2D1-0F42-A4E5-D0C92D009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1184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dirty="0"/>
              <a:t>Picture from </a:t>
            </a:r>
            <a:r>
              <a:rPr lang="en-US" dirty="0" err="1"/>
              <a:t>Centinel</a:t>
            </a:r>
            <a:r>
              <a:rPr lang="en-US" dirty="0"/>
              <a:t> Spine </a:t>
            </a:r>
            <a:r>
              <a:rPr lang="en-US" dirty="0" err="1"/>
              <a:t>prodisc</a:t>
            </a:r>
            <a:r>
              <a:rPr lang="en-US" dirty="0"/>
              <a:t> L patient brochure at https://</a:t>
            </a:r>
            <a:r>
              <a:rPr lang="en-US" dirty="0" err="1"/>
              <a:t>rediscovermylife.org</a:t>
            </a:r>
            <a:r>
              <a:rPr lang="en-US" dirty="0"/>
              <a:t>/</a:t>
            </a:r>
            <a:r>
              <a:rPr lang="en-US" dirty="0" err="1"/>
              <a:t>dropbox</a:t>
            </a:r>
            <a:r>
              <a:rPr lang="en-US" dirty="0"/>
              <a:t>/</a:t>
            </a:r>
            <a:r>
              <a:rPr lang="en-US" dirty="0" err="1"/>
              <a:t>CENT_prodisc_L_WhyProdiscBrochure.pdf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02E427-D2D1-0F42-A4E5-D0C92D009D6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755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2" y="2244729"/>
            <a:ext cx="11658600" cy="4775199"/>
          </a:xfrm>
          <a:prstGeom prst="rect">
            <a:avLst/>
          </a:prstGeom>
        </p:spPr>
        <p:txBody>
          <a:bodyPr anchor="b"/>
          <a:lstStyle>
            <a:lvl1pPr algn="ctr"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2" y="7204077"/>
            <a:ext cx="10287000" cy="331152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600"/>
            </a:lvl1pPr>
            <a:lvl2pPr marL="685729" indent="0" algn="ctr">
              <a:buNone/>
              <a:defRPr sz="3000"/>
            </a:lvl2pPr>
            <a:lvl3pPr marL="1371458" indent="0" algn="ctr">
              <a:buNone/>
              <a:defRPr sz="2700"/>
            </a:lvl3pPr>
            <a:lvl4pPr marL="2057184" indent="0" algn="ctr">
              <a:buNone/>
              <a:defRPr sz="2398"/>
            </a:lvl4pPr>
            <a:lvl5pPr marL="2742913" indent="0" algn="ctr">
              <a:buNone/>
              <a:defRPr sz="2398"/>
            </a:lvl5pPr>
            <a:lvl6pPr marL="3428642" indent="0" algn="ctr">
              <a:buNone/>
              <a:defRPr sz="2398"/>
            </a:lvl6pPr>
            <a:lvl7pPr marL="4114371" indent="0" algn="ctr">
              <a:buNone/>
              <a:defRPr sz="2398"/>
            </a:lvl7pPr>
            <a:lvl8pPr marL="4800098" indent="0" algn="ctr">
              <a:buNone/>
              <a:defRPr sz="2398"/>
            </a:lvl8pPr>
            <a:lvl9pPr marL="5485826" indent="0" algn="ctr">
              <a:buNone/>
              <a:defRPr sz="2398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96622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05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4" y="730254"/>
            <a:ext cx="2957513" cy="11623674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6" y="730254"/>
            <a:ext cx="8701089" cy="1162367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6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7" y="3651250"/>
            <a:ext cx="1183005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089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3" y="3419482"/>
            <a:ext cx="11830050" cy="5705473"/>
          </a:xfrm>
          <a:prstGeom prst="rect">
            <a:avLst/>
          </a:prstGeom>
        </p:spPr>
        <p:txBody>
          <a:bodyPr anchor="b"/>
          <a:lstStyle>
            <a:lvl1pPr>
              <a:defRPr sz="899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3" y="9178930"/>
            <a:ext cx="11830050" cy="300037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solidFill>
                  <a:schemeClr val="tx1"/>
                </a:solidFill>
              </a:defRPr>
            </a:lvl1pPr>
            <a:lvl2pPr marL="685729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2pPr>
            <a:lvl3pPr marL="1371458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3pPr>
            <a:lvl4pPr marL="2057184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4pPr>
            <a:lvl5pPr marL="2742913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5pPr>
            <a:lvl6pPr marL="3428642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6pPr>
            <a:lvl7pPr marL="4114371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7pPr>
            <a:lvl8pPr marL="4800098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8pPr>
            <a:lvl9pPr marL="5485826" indent="0">
              <a:buNone/>
              <a:defRPr sz="2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38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6" y="3651250"/>
            <a:ext cx="5829302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4267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4" y="3362328"/>
            <a:ext cx="5802510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4" y="5010151"/>
            <a:ext cx="5802510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30" y="3362328"/>
            <a:ext cx="5831087" cy="164782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3600" b="1"/>
            </a:lvl1pPr>
            <a:lvl2pPr marL="685729" indent="0">
              <a:buNone/>
              <a:defRPr sz="3000" b="1"/>
            </a:lvl2pPr>
            <a:lvl3pPr marL="1371458" indent="0">
              <a:buNone/>
              <a:defRPr sz="2700" b="1"/>
            </a:lvl3pPr>
            <a:lvl4pPr marL="2057184" indent="0">
              <a:buNone/>
              <a:defRPr sz="2398" b="1"/>
            </a:lvl4pPr>
            <a:lvl5pPr marL="2742913" indent="0">
              <a:buNone/>
              <a:defRPr sz="2398" b="1"/>
            </a:lvl5pPr>
            <a:lvl6pPr marL="3428642" indent="0">
              <a:buNone/>
              <a:defRPr sz="2398" b="1"/>
            </a:lvl6pPr>
            <a:lvl7pPr marL="4114371" indent="0">
              <a:buNone/>
              <a:defRPr sz="2398" b="1"/>
            </a:lvl7pPr>
            <a:lvl8pPr marL="4800098" indent="0">
              <a:buNone/>
              <a:defRPr sz="2398" b="1"/>
            </a:lvl8pPr>
            <a:lvl9pPr marL="5485826" indent="0">
              <a:buNone/>
              <a:defRPr sz="23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30" y="5010151"/>
            <a:ext cx="5831087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550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977" y="730253"/>
            <a:ext cx="1183005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6753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604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6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739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5" y="914400"/>
            <a:ext cx="4423768" cy="3200400"/>
          </a:xfrm>
          <a:prstGeom prst="rect">
            <a:avLst/>
          </a:prstGeom>
        </p:spPr>
        <p:txBody>
          <a:bodyPr anchor="b"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831088" y="1974856"/>
            <a:ext cx="6943727" cy="9747249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4800"/>
            </a:lvl1pPr>
            <a:lvl2pPr marL="685729" indent="0">
              <a:buNone/>
              <a:defRPr sz="4200"/>
            </a:lvl2pPr>
            <a:lvl3pPr marL="1371458" indent="0">
              <a:buNone/>
              <a:defRPr sz="3600"/>
            </a:lvl3pPr>
            <a:lvl4pPr marL="2057184" indent="0">
              <a:buNone/>
              <a:defRPr sz="3000"/>
            </a:lvl4pPr>
            <a:lvl5pPr marL="2742913" indent="0">
              <a:buNone/>
              <a:defRPr sz="3000"/>
            </a:lvl5pPr>
            <a:lvl6pPr marL="3428642" indent="0">
              <a:buNone/>
              <a:defRPr sz="3000"/>
            </a:lvl6pPr>
            <a:lvl7pPr marL="4114371" indent="0">
              <a:buNone/>
              <a:defRPr sz="3000"/>
            </a:lvl7pPr>
            <a:lvl8pPr marL="4800098" indent="0">
              <a:buNone/>
              <a:defRPr sz="3000"/>
            </a:lvl8pPr>
            <a:lvl9pPr marL="5485826" indent="0">
              <a:buNone/>
              <a:defRPr sz="3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5" y="4114800"/>
            <a:ext cx="4423768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398"/>
            </a:lvl1pPr>
            <a:lvl2pPr marL="685729" indent="0">
              <a:buNone/>
              <a:defRPr sz="2100"/>
            </a:lvl2pPr>
            <a:lvl3pPr marL="1371458" indent="0">
              <a:buNone/>
              <a:defRPr sz="1800"/>
            </a:lvl3pPr>
            <a:lvl4pPr marL="2057184" indent="0">
              <a:buNone/>
              <a:defRPr sz="1500"/>
            </a:lvl4pPr>
            <a:lvl5pPr marL="2742913" indent="0">
              <a:buNone/>
              <a:defRPr sz="1500"/>
            </a:lvl5pPr>
            <a:lvl6pPr marL="3428642" indent="0">
              <a:buNone/>
              <a:defRPr sz="1500"/>
            </a:lvl6pPr>
            <a:lvl7pPr marL="4114371" indent="0">
              <a:buNone/>
              <a:defRPr sz="1500"/>
            </a:lvl7pPr>
            <a:lvl8pPr marL="4800098" indent="0">
              <a:buNone/>
              <a:defRPr sz="1500"/>
            </a:lvl8pPr>
            <a:lvl9pPr marL="5485826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942977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E8FEDA5C-C5A6-E840-97F4-D48187FADBC8}" type="datetimeFigureOut">
              <a:rPr lang="en-US" smtClean="0"/>
              <a:t>5/28/25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43428" y="12712704"/>
            <a:ext cx="4629148" cy="730249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686925" y="12712704"/>
            <a:ext cx="3086100" cy="730249"/>
          </a:xfrm>
          <a:prstGeom prst="rect">
            <a:avLst/>
          </a:prstGeom>
        </p:spPr>
        <p:txBody>
          <a:bodyPr/>
          <a:lstStyle/>
          <a:p>
            <a:fld id="{72376759-4687-AF45-82A4-A6960554BA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633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C66ED609-F53A-8E4B-BA4F-86A7D9A098A2}"/>
              </a:ext>
            </a:extLst>
          </p:cNvPr>
          <p:cNvGrpSpPr/>
          <p:nvPr userDrawn="1"/>
        </p:nvGrpSpPr>
        <p:grpSpPr>
          <a:xfrm>
            <a:off x="318053" y="0"/>
            <a:ext cx="6404114" cy="13716000"/>
            <a:chOff x="32997" y="2"/>
            <a:chExt cx="5274499" cy="13716000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5FD0C99A-3E80-FD4B-8DC2-53D3C3B0B0FA}"/>
                </a:ext>
              </a:extLst>
            </p:cNvPr>
            <p:cNvSpPr/>
            <p:nvPr userDrawn="1"/>
          </p:nvSpPr>
          <p:spPr>
            <a:xfrm>
              <a:off x="32997" y="2"/>
              <a:ext cx="5274499" cy="13716000"/>
            </a:xfrm>
            <a:prstGeom prst="rect">
              <a:avLst/>
            </a:prstGeom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  <p:sp>
          <p:nvSpPr>
            <p:cNvPr id="9" name="Manual Input 8">
              <a:extLst>
                <a:ext uri="{FF2B5EF4-FFF2-40B4-BE49-F238E27FC236}">
                  <a16:creationId xmlns:a16="http://schemas.microsoft.com/office/drawing/2014/main" id="{91CEE3CC-B1A3-BA46-9C2B-695A0299FFDA}"/>
                </a:ext>
              </a:extLst>
            </p:cNvPr>
            <p:cNvSpPr/>
            <p:nvPr userDrawn="1"/>
          </p:nvSpPr>
          <p:spPr>
            <a:xfrm>
              <a:off x="32997" y="4945777"/>
              <a:ext cx="5274499" cy="8770221"/>
            </a:xfrm>
            <a:prstGeom prst="flowChartManualInput">
              <a:avLst/>
            </a:prstGeom>
            <a:gradFill flip="none" rotWithShape="1">
              <a:gsLst>
                <a:gs pos="100000">
                  <a:schemeClr val="bg1"/>
                </a:gs>
                <a:gs pos="0">
                  <a:schemeClr val="bg1">
                    <a:lumMod val="85000"/>
                  </a:schemeClr>
                </a:gs>
              </a:gsLst>
              <a:path path="circle">
                <a:fillToRect r="100000" b="100000"/>
              </a:path>
              <a:tileRect l="-100000" t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en-US" sz="1333" dirty="0"/>
                <a:t>v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2B23196-475F-814E-A6DC-4FB0DDF31092}"/>
              </a:ext>
            </a:extLst>
          </p:cNvPr>
          <p:cNvSpPr txBox="1"/>
          <p:nvPr userDrawn="1"/>
        </p:nvSpPr>
        <p:spPr>
          <a:xfrm>
            <a:off x="7414591" y="1407002"/>
            <a:ext cx="5784574" cy="6529488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>
              <a:lnSpc>
                <a:spcPts val="5001"/>
              </a:lnSpc>
              <a:spcAft>
                <a:spcPts val="3600"/>
              </a:spcAft>
            </a:pPr>
            <a:r>
              <a:rPr lang="en-US" sz="6399" b="1" spc="-51" dirty="0">
                <a:solidFill>
                  <a:srgbClr val="00B0F0"/>
                </a:solidFill>
                <a:latin typeface="Franklin Gothic Demi Cond" panose="020B0603020102020204" pitchFamily="34" charset="0"/>
              </a:rPr>
              <a:t>DID YOU KNOW?</a:t>
            </a:r>
          </a:p>
          <a:p>
            <a:pPr>
              <a:lnSpc>
                <a:spcPts val="4800"/>
              </a:lnSpc>
            </a:pPr>
            <a:r>
              <a:rPr lang="en-US" sz="42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pro</a:t>
            </a:r>
            <a:r>
              <a:rPr lang="en-US" sz="4200" b="1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disc</a:t>
            </a:r>
            <a:r>
              <a:rPr lang="en-US" sz="4200" b="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®</a:t>
            </a:r>
            <a:r>
              <a:rPr lang="en-US" sz="42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 was developed as an alterative to spinal fusion, enabling controlled and predicable motion while providing stability in the spine.</a:t>
            </a:r>
            <a:r>
              <a:rPr lang="en-US" sz="42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BB35C01-7E59-684F-B4E9-688EF4C64F99}"/>
              </a:ext>
            </a:extLst>
          </p:cNvPr>
          <p:cNvCxnSpPr>
            <a:cxnSpLocks/>
          </p:cNvCxnSpPr>
          <p:nvPr userDrawn="1"/>
        </p:nvCxnSpPr>
        <p:spPr>
          <a:xfrm>
            <a:off x="4256998" y="2076232"/>
            <a:ext cx="8942167" cy="0"/>
          </a:xfrm>
          <a:prstGeom prst="line">
            <a:avLst/>
          </a:prstGeom>
          <a:ln w="127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A2A6382E-03C3-4948-918F-3F02491EE499}"/>
              </a:ext>
            </a:extLst>
          </p:cNvPr>
          <p:cNvSpPr txBox="1"/>
          <p:nvPr userDrawn="1"/>
        </p:nvSpPr>
        <p:spPr>
          <a:xfrm>
            <a:off x="1823421" y="9877850"/>
            <a:ext cx="2823265" cy="60288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en-US" sz="3600" b="0" i="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pro</a:t>
            </a:r>
            <a:r>
              <a:rPr lang="en-US" sz="3600" b="1" i="0" spc="-81" baseline="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disc</a:t>
            </a:r>
            <a:r>
              <a:rPr lang="en-US" sz="3600" b="1" i="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®</a:t>
            </a:r>
            <a:r>
              <a:rPr lang="en-US" sz="3600" b="1" i="0" spc="-81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Medium Cond" panose="020B0606030402020204" pitchFamily="34" charset="0"/>
              </a:rPr>
              <a:t> 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5EAE6A-9CD4-014B-AF9A-FA4F82DB78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3"/>
          <a:srcRect l="33439"/>
          <a:stretch/>
        </p:blipFill>
        <p:spPr>
          <a:xfrm>
            <a:off x="318052" y="216668"/>
            <a:ext cx="7264839" cy="9458206"/>
          </a:xfrm>
          <a:prstGeom prst="rect">
            <a:avLst/>
          </a:prstGeom>
        </p:spPr>
      </p:pic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0A1D1B8D-F967-7242-88AC-4756E13DFEAF}"/>
              </a:ext>
            </a:extLst>
          </p:cNvPr>
          <p:cNvCxnSpPr>
            <a:cxnSpLocks/>
          </p:cNvCxnSpPr>
          <p:nvPr userDrawn="1"/>
        </p:nvCxnSpPr>
        <p:spPr>
          <a:xfrm flipV="1">
            <a:off x="3256338" y="5376883"/>
            <a:ext cx="0" cy="4297992"/>
          </a:xfrm>
          <a:prstGeom prst="line">
            <a:avLst/>
          </a:prstGeom>
          <a:ln w="12700">
            <a:solidFill>
              <a:schemeClr val="tx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1539351F-3FCE-6844-AAE5-3E1AA349050C}"/>
              </a:ext>
            </a:extLst>
          </p:cNvPr>
          <p:cNvSpPr/>
          <p:nvPr userDrawn="1"/>
        </p:nvSpPr>
        <p:spPr>
          <a:xfrm>
            <a:off x="0" y="0"/>
            <a:ext cx="318053" cy="13716000"/>
          </a:xfrm>
          <a:prstGeom prst="rect">
            <a:avLst/>
          </a:prstGeom>
          <a:gradFill>
            <a:gsLst>
              <a:gs pos="100000">
                <a:schemeClr val="accent1">
                  <a:lumMod val="75000"/>
                  <a:alpha val="0"/>
                </a:schemeClr>
              </a:gs>
              <a:gs pos="52000">
                <a:schemeClr val="accent1">
                  <a:lumMod val="75000"/>
                </a:schemeClr>
              </a:gs>
            </a:gsLst>
            <a:path path="circle">
              <a:fillToRect r="100000" b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33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5FC0B8D-4553-C848-BF2A-4D1D4F207C25}"/>
              </a:ext>
            </a:extLst>
          </p:cNvPr>
          <p:cNvSpPr/>
          <p:nvPr userDrawn="1"/>
        </p:nvSpPr>
        <p:spPr>
          <a:xfrm>
            <a:off x="0" y="0"/>
            <a:ext cx="13715997" cy="13716000"/>
          </a:xfrm>
          <a:prstGeom prst="rect">
            <a:avLst/>
          </a:prstGeom>
          <a:noFill/>
          <a:ln>
            <a:gradFill flip="none" rotWithShape="1">
              <a:gsLst>
                <a:gs pos="0">
                  <a:schemeClr val="accent1">
                    <a:lumMod val="75000"/>
                  </a:schemeClr>
                </a:gs>
                <a:gs pos="76000">
                  <a:schemeClr val="accent1">
                    <a:lumMod val="75000"/>
                    <a:alpha val="0"/>
                  </a:schemeClr>
                </a:gs>
              </a:gsLst>
              <a:lin ang="2700000" scaled="1"/>
              <a:tileRect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54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6FF28DD-E2FF-604E-B13C-6A33BB2E3748}"/>
              </a:ext>
            </a:extLst>
          </p:cNvPr>
          <p:cNvSpPr txBox="1"/>
          <p:nvPr userDrawn="1"/>
        </p:nvSpPr>
        <p:spPr>
          <a:xfrm>
            <a:off x="878058" y="12544416"/>
            <a:ext cx="12400620" cy="853532"/>
          </a:xfrm>
          <a:prstGeom prst="rect">
            <a:avLst/>
          </a:prstGeom>
          <a:noFill/>
        </p:spPr>
        <p:txBody>
          <a:bodyPr wrap="square" lIns="0" tIns="0" rIns="0" bIns="0" rtlCol="0" anchor="t">
            <a:noAutofit/>
          </a:bodyPr>
          <a:lstStyle/>
          <a:p>
            <a:pPr marL="0" marR="0" lvl="0" indent="0" algn="l" defTabSz="457151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spc="-8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1 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PMA P050010/S020 SUMMARY OF SAFETY &amp; EFFECTIVENESS DATA (SSED) https://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www.accessdata.fda.gov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</a:t>
            </a:r>
            <a:r>
              <a:rPr lang="en-US" sz="2400" spc="-8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cdrh_docs</a:t>
            </a:r>
            <a:r>
              <a:rPr lang="en-US" sz="2400" spc="-8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</a:rPr>
              <a:t>/pdf5/P050010B.pdf, accessed 5/28/25.</a:t>
            </a:r>
          </a:p>
        </p:txBody>
      </p:sp>
    </p:spTree>
    <p:extLst>
      <p:ext uri="{BB962C8B-B14F-4D97-AF65-F5344CB8AC3E}">
        <p14:creationId xmlns:p14="http://schemas.microsoft.com/office/powerpoint/2010/main" val="1917687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371458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64" indent="-342864" algn="l" defTabSz="1371458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5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32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049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5778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506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235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2962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8693" indent="-342864" algn="l" defTabSz="1371458" rtl="0" eaLnBrk="1" latinLnBrk="0" hangingPunct="1">
        <a:lnSpc>
          <a:spcPct val="90000"/>
        </a:lnSpc>
        <a:spcBef>
          <a:spcPts val="748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29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45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184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13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8642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371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098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5826" algn="l" defTabSz="1371458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A577096A-49F9-B840-A439-175950F2E287}"/>
              </a:ext>
            </a:extLst>
          </p:cNvPr>
          <p:cNvSpPr/>
          <p:nvPr/>
        </p:nvSpPr>
        <p:spPr>
          <a:xfrm>
            <a:off x="8456610" y="7425711"/>
            <a:ext cx="3718558" cy="3718562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18" rIns="91440" bIns="4571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999" b="1" dirty="0">
                <a:solidFill>
                  <a:srgbClr val="00B0F0"/>
                </a:solidFill>
                <a:latin typeface="Franklin Gothic Heavy" panose="020B0603020102020204" pitchFamily="34" charset="0"/>
              </a:rPr>
              <a:t>Your Practice Logo Here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8F87294-489A-D923-5519-696805FF0933}"/>
              </a:ext>
            </a:extLst>
          </p:cNvPr>
          <p:cNvSpPr txBox="1"/>
          <p:nvPr/>
        </p:nvSpPr>
        <p:spPr>
          <a:xfrm>
            <a:off x="6882063" y="65692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820579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1544</TotalTime>
  <Words>31</Words>
  <Application>Microsoft Macintosh PowerPoint</Application>
  <PresentationFormat>Custom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Aptos</vt:lpstr>
      <vt:lpstr>Arial</vt:lpstr>
      <vt:lpstr>Calibri</vt:lpstr>
      <vt:lpstr>Calibri Light</vt:lpstr>
      <vt:lpstr>Franklin Gothic Book</vt:lpstr>
      <vt:lpstr>Franklin Gothic Demi Cond</vt:lpstr>
      <vt:lpstr>Franklin Gothic Heavy</vt:lpstr>
      <vt:lpstr>Franklin Gothic Medium Cond</vt:lpstr>
      <vt:lpstr>Office Theme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Jared Silvermintz</dc:creator>
  <cp:keywords/>
  <dc:description/>
  <cp:lastModifiedBy>Jared Silvermintz</cp:lastModifiedBy>
  <cp:revision>39</cp:revision>
  <dcterms:created xsi:type="dcterms:W3CDTF">2024-02-22T20:19:10Z</dcterms:created>
  <dcterms:modified xsi:type="dcterms:W3CDTF">2025-05-28T23:09:47Z</dcterms:modified>
  <cp:category/>
</cp:coreProperties>
</file>