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13716000" cy="13716000"/>
  <p:notesSz cx="6858000" cy="9144000"/>
  <p:defaultTextStyle>
    <a:defPPr>
      <a:defRPr lang="en-US"/>
    </a:defPPr>
    <a:lvl1pPr marL="0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1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4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09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2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3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6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1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53"/>
    <p:restoredTop sz="94674"/>
  </p:normalViewPr>
  <p:slideViewPr>
    <p:cSldViewPr snapToGrid="0" snapToObjects="1">
      <p:cViewPr varScale="1">
        <p:scale>
          <a:sx n="59" d="100"/>
          <a:sy n="59" d="100"/>
        </p:scale>
        <p:origin x="294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F14062-774E-B147-90F2-3B216A1C825B}" type="datetimeFigureOut">
              <a:rPr lang="en-US" smtClean="0"/>
              <a:t>6/27/24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2EDDB4-78DD-8841-BCD7-1F9BC819B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224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Picture: https://</a:t>
            </a:r>
            <a:r>
              <a:rPr lang="en-US" dirty="0" err="1"/>
              <a:t>pixabay.com</a:t>
            </a:r>
            <a:r>
              <a:rPr lang="en-US"/>
              <a:t>/vectors/silhouette-back-pain-man-ache-3605118/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EDDB4-78DD-8841-BCD7-1F9BC819BAF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136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2" y="2244729"/>
            <a:ext cx="11658600" cy="4775199"/>
          </a:xfrm>
          <a:prstGeom prst="rect">
            <a:avLst/>
          </a:prstGeom>
        </p:spPr>
        <p:txBody>
          <a:bodyPr anchor="b"/>
          <a:lstStyle>
            <a:lvl1pPr algn="ctr"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2" y="7204077"/>
            <a:ext cx="10287000" cy="331152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/>
            </a:lvl1pPr>
            <a:lvl2pPr marL="685729" indent="0" algn="ctr">
              <a:buNone/>
              <a:defRPr sz="3000"/>
            </a:lvl2pPr>
            <a:lvl3pPr marL="1371458" indent="0" algn="ctr">
              <a:buNone/>
              <a:defRPr sz="2700"/>
            </a:lvl3pPr>
            <a:lvl4pPr marL="2057184" indent="0" algn="ctr">
              <a:buNone/>
              <a:defRPr sz="2398"/>
            </a:lvl4pPr>
            <a:lvl5pPr marL="2742913" indent="0" algn="ctr">
              <a:buNone/>
              <a:defRPr sz="2398"/>
            </a:lvl5pPr>
            <a:lvl6pPr marL="3428642" indent="0" algn="ctr">
              <a:buNone/>
              <a:defRPr sz="2398"/>
            </a:lvl6pPr>
            <a:lvl7pPr marL="4114371" indent="0" algn="ctr">
              <a:buNone/>
              <a:defRPr sz="2398"/>
            </a:lvl7pPr>
            <a:lvl8pPr marL="4800098" indent="0" algn="ctr">
              <a:buNone/>
              <a:defRPr sz="2398"/>
            </a:lvl8pPr>
            <a:lvl9pPr marL="5485826" indent="0" algn="ctr">
              <a:buNone/>
              <a:defRPr sz="239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66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05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4" y="730254"/>
            <a:ext cx="2957513" cy="1162367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730254"/>
            <a:ext cx="8701089" cy="1162367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06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8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3" y="3419482"/>
            <a:ext cx="11830050" cy="5705473"/>
          </a:xfrm>
          <a:prstGeom prst="rect">
            <a:avLst/>
          </a:prstGeom>
        </p:spPr>
        <p:txBody>
          <a:bodyPr anchor="b"/>
          <a:lstStyle>
            <a:lvl1pPr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3" y="9178930"/>
            <a:ext cx="11830050" cy="30003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729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458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184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4pPr>
            <a:lvl5pPr marL="2742913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5pPr>
            <a:lvl6pPr marL="3428642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6pPr>
            <a:lvl7pPr marL="4114371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7pPr>
            <a:lvl8pPr marL="4800098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8pPr>
            <a:lvl9pPr marL="5485826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8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6/27/24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2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4" y="3362328"/>
            <a:ext cx="5802510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4" y="5010151"/>
            <a:ext cx="5802510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30" y="3362328"/>
            <a:ext cx="5831087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30" y="5010151"/>
            <a:ext cx="5831087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6/27/24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5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6/27/24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53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6/27/24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04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6/27/24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3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4800"/>
            </a:lvl1pPr>
            <a:lvl2pPr marL="685729" indent="0">
              <a:buNone/>
              <a:defRPr sz="4200"/>
            </a:lvl2pPr>
            <a:lvl3pPr marL="1371458" indent="0">
              <a:buNone/>
              <a:defRPr sz="3600"/>
            </a:lvl3pPr>
            <a:lvl4pPr marL="2057184" indent="0">
              <a:buNone/>
              <a:defRPr sz="3000"/>
            </a:lvl4pPr>
            <a:lvl5pPr marL="2742913" indent="0">
              <a:buNone/>
              <a:defRPr sz="3000"/>
            </a:lvl5pPr>
            <a:lvl6pPr marL="3428642" indent="0">
              <a:buNone/>
              <a:defRPr sz="3000"/>
            </a:lvl6pPr>
            <a:lvl7pPr marL="4114371" indent="0">
              <a:buNone/>
              <a:defRPr sz="3000"/>
            </a:lvl7pPr>
            <a:lvl8pPr marL="4800098" indent="0">
              <a:buNone/>
              <a:defRPr sz="3000"/>
            </a:lvl8pPr>
            <a:lvl9pPr marL="5485826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6/27/24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3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906AFA7-8A1C-B647-8628-04CFF5D20C82}"/>
              </a:ext>
            </a:extLst>
          </p:cNvPr>
          <p:cNvSpPr/>
          <p:nvPr userDrawn="1"/>
        </p:nvSpPr>
        <p:spPr>
          <a:xfrm>
            <a:off x="0" y="0"/>
            <a:ext cx="6524450" cy="13716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151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51" algn="l" defTabSz="457151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304" algn="l" defTabSz="457151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458" algn="l" defTabSz="457151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609" algn="l" defTabSz="457151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762" algn="l" defTabSz="457151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2913" algn="l" defTabSz="457151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066" algn="l" defTabSz="457151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218" algn="l" defTabSz="457151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333" dirty="0"/>
              <a:t>v</a:t>
            </a:r>
          </a:p>
        </p:txBody>
      </p:sp>
      <p:sp>
        <p:nvSpPr>
          <p:cNvPr id="10" name="Manual Input 9">
            <a:extLst>
              <a:ext uri="{FF2B5EF4-FFF2-40B4-BE49-F238E27FC236}">
                <a16:creationId xmlns:a16="http://schemas.microsoft.com/office/drawing/2014/main" id="{201C61F0-A50C-CA4A-A224-FC94E0976AC5}"/>
              </a:ext>
            </a:extLst>
          </p:cNvPr>
          <p:cNvSpPr/>
          <p:nvPr userDrawn="1"/>
        </p:nvSpPr>
        <p:spPr>
          <a:xfrm>
            <a:off x="0" y="4945780"/>
            <a:ext cx="6524450" cy="8770221"/>
          </a:xfrm>
          <a:prstGeom prst="flowChartManualInpu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bg1">
                  <a:lumMod val="8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151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51" algn="l" defTabSz="457151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304" algn="l" defTabSz="457151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458" algn="l" defTabSz="457151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609" algn="l" defTabSz="457151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762" algn="l" defTabSz="457151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2913" algn="l" defTabSz="457151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066" algn="l" defTabSz="457151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218" algn="l" defTabSz="457151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333" dirty="0"/>
              <a:t>v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539351F-3FCE-6844-AAE5-3E1AA349050C}"/>
              </a:ext>
            </a:extLst>
          </p:cNvPr>
          <p:cNvSpPr/>
          <p:nvPr userDrawn="1"/>
        </p:nvSpPr>
        <p:spPr>
          <a:xfrm>
            <a:off x="0" y="0"/>
            <a:ext cx="318053" cy="13716000"/>
          </a:xfrm>
          <a:prstGeom prst="rect">
            <a:avLst/>
          </a:prstGeom>
          <a:gradFill>
            <a:gsLst>
              <a:gs pos="100000">
                <a:schemeClr val="accent1">
                  <a:lumMod val="75000"/>
                  <a:alpha val="0"/>
                </a:schemeClr>
              </a:gs>
              <a:gs pos="52000">
                <a:schemeClr val="accent1">
                  <a:lumMod val="7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33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FC0B8D-4553-C848-BF2A-4D1D4F207C25}"/>
              </a:ext>
            </a:extLst>
          </p:cNvPr>
          <p:cNvSpPr/>
          <p:nvPr userDrawn="1"/>
        </p:nvSpPr>
        <p:spPr>
          <a:xfrm>
            <a:off x="0" y="0"/>
            <a:ext cx="13715997" cy="13716000"/>
          </a:xfrm>
          <a:prstGeom prst="rect">
            <a:avLst/>
          </a:prstGeom>
          <a:noFill/>
          <a:ln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76000">
                  <a:schemeClr val="accent1">
                    <a:lumMod val="75000"/>
                    <a:alpha val="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A74F0D9-2957-634B-A20A-006D7ECF45EE}"/>
              </a:ext>
            </a:extLst>
          </p:cNvPr>
          <p:cNvSpPr txBox="1"/>
          <p:nvPr userDrawn="1"/>
        </p:nvSpPr>
        <p:spPr>
          <a:xfrm>
            <a:off x="7160550" y="863600"/>
            <a:ext cx="5919347" cy="723392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ts val="5001"/>
              </a:lnSpc>
              <a:spcAft>
                <a:spcPts val="3600"/>
              </a:spcAft>
            </a:pPr>
            <a:r>
              <a:rPr lang="en-US" sz="6399" b="1" spc="-51" dirty="0">
                <a:solidFill>
                  <a:srgbClr val="00B0F0"/>
                </a:solidFill>
                <a:latin typeface="Franklin Gothic Demi Cond" panose="020B0603020102020204" pitchFamily="34" charset="0"/>
              </a:rPr>
              <a:t>FACT:</a:t>
            </a:r>
          </a:p>
          <a:p>
            <a:pPr>
              <a:lnSpc>
                <a:spcPts val="4800"/>
              </a:lnSpc>
            </a:pP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Degeneration of the spine is a natural part of the aging process. Some degenerative spine conditions are degenerative disc disease, spinal stenosis, and facet joint osteoarthritis.</a:t>
            </a:r>
            <a:endParaRPr lang="en-US" sz="2400" spc="-81" baseline="0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9DE95CC-7E89-0543-B088-C9BFF8D0256D}"/>
              </a:ext>
            </a:extLst>
          </p:cNvPr>
          <p:cNvCxnSpPr>
            <a:cxnSpLocks/>
          </p:cNvCxnSpPr>
          <p:nvPr userDrawn="1"/>
        </p:nvCxnSpPr>
        <p:spPr>
          <a:xfrm>
            <a:off x="5785016" y="1513840"/>
            <a:ext cx="7294881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8CB0D743-C792-FAD8-3741-A577B96A40CB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94909" y="697345"/>
            <a:ext cx="6268056" cy="1238134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44751FE-B91F-A5F6-1CD5-D6E5DBBAE518}"/>
              </a:ext>
            </a:extLst>
          </p:cNvPr>
          <p:cNvSpPr txBox="1"/>
          <p:nvPr userDrawn="1"/>
        </p:nvSpPr>
        <p:spPr>
          <a:xfrm rot="16200000">
            <a:off x="-1919162" y="8322628"/>
            <a:ext cx="5448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0" dirty="0">
                <a:latin typeface="Franklin Gothic Book" panose="020B0503020102020204" pitchFamily="34" charset="0"/>
              </a:rPr>
              <a:t>Image by Mohamed Hassan from </a:t>
            </a:r>
            <a:r>
              <a:rPr lang="en-US" b="0" i="0" dirty="0" err="1">
                <a:latin typeface="Franklin Gothic Book" panose="020B0503020102020204" pitchFamily="34" charset="0"/>
              </a:rPr>
              <a:t>Pixabay</a:t>
            </a:r>
            <a:endParaRPr lang="en-US" b="0" i="0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68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71458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4" indent="-342864" algn="l" defTabSz="1371458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5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32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049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5778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506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235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296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86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29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5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84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913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642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371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09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5826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A577096A-49F9-B840-A439-175950F2E287}"/>
              </a:ext>
            </a:extLst>
          </p:cNvPr>
          <p:cNvSpPr/>
          <p:nvPr/>
        </p:nvSpPr>
        <p:spPr>
          <a:xfrm>
            <a:off x="8701229" y="8525604"/>
            <a:ext cx="3718558" cy="371856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999" b="1" dirty="0">
                <a:solidFill>
                  <a:srgbClr val="00B0F0"/>
                </a:solidFill>
                <a:latin typeface="Franklin Gothic Heavy" panose="020B0603020102020204" pitchFamily="34" charset="0"/>
              </a:rPr>
              <a:t>Your Practice Logo Here</a:t>
            </a:r>
          </a:p>
        </p:txBody>
      </p:sp>
    </p:spTree>
    <p:extLst>
      <p:ext uri="{BB962C8B-B14F-4D97-AF65-F5344CB8AC3E}">
        <p14:creationId xmlns:p14="http://schemas.microsoft.com/office/powerpoint/2010/main" val="1648205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1489</TotalTime>
  <Words>17</Words>
  <Application>Microsoft Macintosh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Aptos</vt:lpstr>
      <vt:lpstr>Arial</vt:lpstr>
      <vt:lpstr>Calibri</vt:lpstr>
      <vt:lpstr>Calibri Light</vt:lpstr>
      <vt:lpstr>Franklin Gothic Book</vt:lpstr>
      <vt:lpstr>Franklin Gothic Demi Cond</vt:lpstr>
      <vt:lpstr>Franklin Gothic Heavy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Jared Silvermintz</dc:creator>
  <cp:keywords/>
  <dc:description/>
  <cp:lastModifiedBy>Jared Silvermintz</cp:lastModifiedBy>
  <cp:revision>21</cp:revision>
  <dcterms:created xsi:type="dcterms:W3CDTF">2024-02-22T20:19:10Z</dcterms:created>
  <dcterms:modified xsi:type="dcterms:W3CDTF">2024-06-27T18:38:54Z</dcterms:modified>
  <cp:category/>
</cp:coreProperties>
</file>