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3716000" cy="13716000"/>
  <p:notesSz cx="6858000" cy="9144000"/>
  <p:defaultTextStyle>
    <a:defPPr>
      <a:defRPr lang="en-US"/>
    </a:defPPr>
    <a:lvl1pPr marL="0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2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67"/>
    <p:restoredTop sz="90146"/>
  </p:normalViewPr>
  <p:slideViewPr>
    <p:cSldViewPr snapToGrid="0" snapToObjects="1">
      <p:cViewPr varScale="1">
        <p:scale>
          <a:sx n="56" d="100"/>
          <a:sy n="56" d="100"/>
        </p:scale>
        <p:origin x="328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6" d="100"/>
          <a:sy n="76" d="100"/>
        </p:scale>
        <p:origin x="309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D70B415-D230-65DA-E799-1FD5777F6A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4C6AB5-A8C0-1AD1-6537-DC75D93D9D1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A3904A-41D5-CD43-974F-E51076E83C6F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5CCEEA-B2A3-B31A-4CA3-D933BD02C5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307595-BB19-7A74-85D6-C1B8B203AC0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735D2-EFAA-3B46-A46D-F59533DF0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326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4FD77-1F8E-8042-99B5-7B897F0DEBBC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DB392-DEA3-F241-9B53-14E28D241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62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Picture from </a:t>
            </a:r>
            <a:r>
              <a:rPr lang="en-US" dirty="0" err="1"/>
              <a:t>Pexels</a:t>
            </a:r>
            <a:r>
              <a:rPr lang="en-US" dirty="0"/>
              <a:t> at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plusjakartasans"/>
              </a:rPr>
              <a:t>https://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plusjakartasans"/>
              </a:rPr>
              <a:t>www.pexels.com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plusjakartasans"/>
              </a:rPr>
              <a:t>/photo/family-playing-golf-9207297/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DB392-DEA3-F241-9B53-14E28D241A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03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2" y="2244729"/>
            <a:ext cx="11658600" cy="4775199"/>
          </a:xfrm>
          <a:prstGeom prst="rect">
            <a:avLst/>
          </a:prstGeom>
        </p:spPr>
        <p:txBody>
          <a:bodyPr anchor="b"/>
          <a:lstStyle>
            <a:lvl1pPr algn="ctr"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2" y="7204077"/>
            <a:ext cx="10287000" cy="33115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/>
            </a:lvl1pPr>
            <a:lvl2pPr marL="685729" indent="0" algn="ctr">
              <a:buNone/>
              <a:defRPr sz="3000"/>
            </a:lvl2pPr>
            <a:lvl3pPr marL="1371458" indent="0" algn="ctr">
              <a:buNone/>
              <a:defRPr sz="2700"/>
            </a:lvl3pPr>
            <a:lvl4pPr marL="2057184" indent="0" algn="ctr">
              <a:buNone/>
              <a:defRPr sz="2398"/>
            </a:lvl4pPr>
            <a:lvl5pPr marL="2742913" indent="0" algn="ctr">
              <a:buNone/>
              <a:defRPr sz="2398"/>
            </a:lvl5pPr>
            <a:lvl6pPr marL="3428642" indent="0" algn="ctr">
              <a:buNone/>
              <a:defRPr sz="2398"/>
            </a:lvl6pPr>
            <a:lvl7pPr marL="4114371" indent="0" algn="ctr">
              <a:buNone/>
              <a:defRPr sz="2398"/>
            </a:lvl7pPr>
            <a:lvl8pPr marL="4800098" indent="0" algn="ctr">
              <a:buNone/>
              <a:defRPr sz="2398"/>
            </a:lvl8pPr>
            <a:lvl9pPr marL="5485826" indent="0" algn="ctr">
              <a:buNone/>
              <a:defRPr sz="23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5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4" y="730254"/>
            <a:ext cx="2957513" cy="1162367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4"/>
            <a:ext cx="8701089" cy="116236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0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3" y="3419482"/>
            <a:ext cx="11830050" cy="5705473"/>
          </a:xfrm>
          <a:prstGeom prst="rect">
            <a:avLst/>
          </a:prstGeom>
        </p:spPr>
        <p:txBody>
          <a:bodyPr anchor="b"/>
          <a:lstStyle>
            <a:lvl1pPr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3" y="9178930"/>
            <a:ext cx="11830050" cy="3000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72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5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84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4pPr>
            <a:lvl5pPr marL="2742913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5pPr>
            <a:lvl6pPr marL="3428642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6pPr>
            <a:lvl7pPr marL="4114371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7pPr>
            <a:lvl8pPr marL="4800098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8pPr>
            <a:lvl9pPr marL="5485826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8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2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4" y="3362328"/>
            <a:ext cx="5802510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4" y="5010151"/>
            <a:ext cx="5802510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30" y="3362328"/>
            <a:ext cx="5831087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30" y="5010151"/>
            <a:ext cx="5831087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5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800"/>
            </a:lvl1pPr>
            <a:lvl2pPr marL="685729" indent="0">
              <a:buNone/>
              <a:defRPr sz="4200"/>
            </a:lvl2pPr>
            <a:lvl3pPr marL="1371458" indent="0">
              <a:buNone/>
              <a:defRPr sz="3600"/>
            </a:lvl3pPr>
            <a:lvl4pPr marL="2057184" indent="0">
              <a:buNone/>
              <a:defRPr sz="3000"/>
            </a:lvl4pPr>
            <a:lvl5pPr marL="2742913" indent="0">
              <a:buNone/>
              <a:defRPr sz="3000"/>
            </a:lvl5pPr>
            <a:lvl6pPr marL="3428642" indent="0">
              <a:buNone/>
              <a:defRPr sz="3000"/>
            </a:lvl6pPr>
            <a:lvl7pPr marL="4114371" indent="0">
              <a:buNone/>
              <a:defRPr sz="3000"/>
            </a:lvl7pPr>
            <a:lvl8pPr marL="4800098" indent="0">
              <a:buNone/>
              <a:defRPr sz="3000"/>
            </a:lvl8pPr>
            <a:lvl9pPr marL="5485826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3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oup of people playing golf&#10;&#10;Description automatically generated">
            <a:extLst>
              <a:ext uri="{FF2B5EF4-FFF2-40B4-BE49-F238E27FC236}">
                <a16:creationId xmlns:a16="http://schemas.microsoft.com/office/drawing/2014/main" id="{6EC5AF5E-B8DA-541A-5231-77B141CE4FE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3271" r="41182"/>
          <a:stretch/>
        </p:blipFill>
        <p:spPr>
          <a:xfrm>
            <a:off x="1" y="-1"/>
            <a:ext cx="6400800" cy="1371599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539351F-3FCE-6844-AAE5-3E1AA349050C}"/>
              </a:ext>
            </a:extLst>
          </p:cNvPr>
          <p:cNvSpPr/>
          <p:nvPr userDrawn="1"/>
        </p:nvSpPr>
        <p:spPr>
          <a:xfrm>
            <a:off x="0" y="0"/>
            <a:ext cx="318053" cy="13716000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  <a:alpha val="0"/>
                </a:schemeClr>
              </a:gs>
              <a:gs pos="52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33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FC0B8D-4553-C848-BF2A-4D1D4F207C25}"/>
              </a:ext>
            </a:extLst>
          </p:cNvPr>
          <p:cNvSpPr/>
          <p:nvPr userDrawn="1"/>
        </p:nvSpPr>
        <p:spPr>
          <a:xfrm>
            <a:off x="0" y="0"/>
            <a:ext cx="13715997" cy="13716000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76000">
                  <a:schemeClr val="accent1">
                    <a:lumMod val="75000"/>
                    <a:alpha val="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D153246-BA71-5142-9F63-5AF3D11677EF}"/>
              </a:ext>
            </a:extLst>
          </p:cNvPr>
          <p:cNvCxnSpPr>
            <a:cxnSpLocks/>
          </p:cNvCxnSpPr>
          <p:nvPr userDrawn="1"/>
        </p:nvCxnSpPr>
        <p:spPr>
          <a:xfrm>
            <a:off x="5864087" y="5107663"/>
            <a:ext cx="7470065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FAAF0FA-4498-8D41-8137-BB8F65E676DA}"/>
              </a:ext>
            </a:extLst>
          </p:cNvPr>
          <p:cNvSpPr txBox="1"/>
          <p:nvPr userDrawn="1"/>
        </p:nvSpPr>
        <p:spPr>
          <a:xfrm>
            <a:off x="7096539" y="976022"/>
            <a:ext cx="6237613" cy="7274843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ts val="5001"/>
              </a:lnSpc>
              <a:spcAft>
                <a:spcPts val="3600"/>
              </a:spcAft>
            </a:pP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MYTH:</a:t>
            </a:r>
          </a:p>
          <a:p>
            <a:pPr>
              <a:lnSpc>
                <a:spcPts val="4800"/>
              </a:lnSpc>
            </a:pP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After spine surgery, you won’t be able to return to an active lifestyle.</a:t>
            </a:r>
          </a:p>
          <a:p>
            <a:pPr>
              <a:lnSpc>
                <a:spcPts val="4800"/>
              </a:lnSpc>
            </a:pPr>
            <a:endParaRPr lang="en-US" sz="4200" spc="-81" baseline="30000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  <a:p>
            <a:pPr>
              <a:lnSpc>
                <a:spcPts val="5001"/>
              </a:lnSpc>
              <a:spcAft>
                <a:spcPts val="3600"/>
              </a:spcAft>
            </a:pP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REALITY:</a:t>
            </a:r>
          </a:p>
          <a:p>
            <a:pPr>
              <a:lnSpc>
                <a:spcPts val="4800"/>
              </a:lnSpc>
            </a:pP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A recent total disc replacement study with </a:t>
            </a:r>
            <a:r>
              <a:rPr lang="en-US" sz="4200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pro</a:t>
            </a:r>
            <a:r>
              <a:rPr lang="en-US" sz="4200" b="1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disc</a:t>
            </a:r>
            <a:r>
              <a:rPr lang="en-US" sz="4200" spc="-8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®</a:t>
            </a: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showed that a large majority of patients quickly returned to their active life.</a:t>
            </a:r>
            <a:r>
              <a:rPr lang="en-US" sz="4200" spc="-8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7D6FF5-2001-C64A-9872-168AC035D53A}"/>
              </a:ext>
            </a:extLst>
          </p:cNvPr>
          <p:cNvSpPr txBox="1"/>
          <p:nvPr userDrawn="1"/>
        </p:nvSpPr>
        <p:spPr>
          <a:xfrm>
            <a:off x="1143001" y="12503761"/>
            <a:ext cx="4432852" cy="636106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marL="0" marR="0" lvl="0" indent="0" algn="l" defTabSz="4571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spc="-81" baseline="30000" dirty="0">
                <a:solidFill>
                  <a:schemeClr val="bg1"/>
                </a:solidFill>
                <a:latin typeface="Franklin Gothic Book" panose="020B0503020102020204" pitchFamily="34" charset="0"/>
              </a:rPr>
              <a:t>1 </a:t>
            </a:r>
            <a:r>
              <a:rPr lang="en-US" sz="1800" spc="-81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Tumialan</a:t>
            </a:r>
            <a:r>
              <a:rPr lang="en-US" sz="1800" spc="-81" dirty="0">
                <a:solidFill>
                  <a:schemeClr val="bg1"/>
                </a:solidFill>
                <a:latin typeface="Franklin Gothic Book" panose="020B0503020102020204" pitchFamily="34" charset="0"/>
              </a:rPr>
              <a:t>, L.M., et al., Arthroplasty in the military: a preliminary experience with </a:t>
            </a:r>
            <a:r>
              <a:rPr lang="en-US" sz="1800" spc="-81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pro</a:t>
            </a:r>
            <a:r>
              <a:rPr lang="en-US" sz="1800" b="1" spc="-81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disc</a:t>
            </a:r>
            <a:r>
              <a:rPr lang="en-US" sz="1800" b="1" spc="-81" dirty="0">
                <a:solidFill>
                  <a:schemeClr val="bg1"/>
                </a:solidFill>
                <a:latin typeface="Franklin Gothic Book" panose="020B0503020102020204" pitchFamily="34" charset="0"/>
              </a:rPr>
              <a:t> C</a:t>
            </a:r>
            <a:r>
              <a:rPr lang="en-US" sz="1800" spc="-81" dirty="0">
                <a:solidFill>
                  <a:schemeClr val="bg1"/>
                </a:solidFill>
                <a:latin typeface="Franklin Gothic Book" panose="020B0503020102020204" pitchFamily="34" charset="0"/>
              </a:rPr>
              <a:t> and </a:t>
            </a:r>
            <a:r>
              <a:rPr lang="en-US" sz="1800" spc="-81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pro</a:t>
            </a:r>
            <a:r>
              <a:rPr lang="en-US" sz="1800" b="1" spc="-81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disc</a:t>
            </a:r>
            <a:r>
              <a:rPr lang="en-US" sz="1800" b="1" spc="-81" dirty="0">
                <a:solidFill>
                  <a:schemeClr val="bg1"/>
                </a:solidFill>
                <a:latin typeface="Franklin Gothic Book" panose="020B0503020102020204" pitchFamily="34" charset="0"/>
              </a:rPr>
              <a:t> L</a:t>
            </a:r>
            <a:r>
              <a:rPr lang="en-US" sz="1800" spc="-81" dirty="0">
                <a:solidFill>
                  <a:schemeClr val="bg1"/>
                </a:solidFill>
                <a:latin typeface="Franklin Gothic Book" panose="020B0503020102020204" pitchFamily="34" charset="0"/>
              </a:rPr>
              <a:t>. Neurosurgical focus, 2010. 28(5): p. E18.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AF7FF3B-B15E-C343-B6FE-7C32294F0836}"/>
              </a:ext>
            </a:extLst>
          </p:cNvPr>
          <p:cNvCxnSpPr>
            <a:cxnSpLocks/>
          </p:cNvCxnSpPr>
          <p:nvPr userDrawn="1"/>
        </p:nvCxnSpPr>
        <p:spPr>
          <a:xfrm>
            <a:off x="7096539" y="1577652"/>
            <a:ext cx="6237613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CAF6A6E7-1CC7-1545-95F3-444B70AD5E9A}"/>
              </a:ext>
            </a:extLst>
          </p:cNvPr>
          <p:cNvSpPr txBox="1"/>
          <p:nvPr userDrawn="1"/>
        </p:nvSpPr>
        <p:spPr>
          <a:xfrm rot="16200000">
            <a:off x="-1695430" y="9247732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</a:rPr>
              <a:t>Image by </a:t>
            </a:r>
            <a:r>
              <a:rPr lang="en-US" sz="1400" b="0" i="0" u="none" strike="noStrike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</a:rPr>
              <a:t>Freepik</a:t>
            </a:r>
            <a:endParaRPr lang="en-US" sz="1400" b="0" i="0" u="none" strike="noStrike" dirty="0">
              <a:solidFill>
                <a:schemeClr val="bg1"/>
              </a:solidFill>
              <a:effectLst/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6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458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1371458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5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32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049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778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506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235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96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6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29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5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84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13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642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371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9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826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577096A-49F9-B840-A439-175950F2E287}"/>
              </a:ext>
            </a:extLst>
          </p:cNvPr>
          <p:cNvSpPr/>
          <p:nvPr/>
        </p:nvSpPr>
        <p:spPr>
          <a:xfrm>
            <a:off x="8176267" y="9274745"/>
            <a:ext cx="3718558" cy="37185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999" b="1" dirty="0">
                <a:solidFill>
                  <a:srgbClr val="00B0F0"/>
                </a:solidFill>
                <a:latin typeface="Franklin Gothic Heavy" panose="020B0603020102020204" pitchFamily="34" charset="0"/>
              </a:rPr>
              <a:t>Your Practice Logo Here</a:t>
            </a:r>
          </a:p>
        </p:txBody>
      </p:sp>
    </p:spTree>
    <p:extLst>
      <p:ext uri="{BB962C8B-B14F-4D97-AF65-F5344CB8AC3E}">
        <p14:creationId xmlns:p14="http://schemas.microsoft.com/office/powerpoint/2010/main" val="164820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1636</TotalTime>
  <Words>21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Aptos</vt:lpstr>
      <vt:lpstr>Arial</vt:lpstr>
      <vt:lpstr>Calibri</vt:lpstr>
      <vt:lpstr>Calibri Light</vt:lpstr>
      <vt:lpstr>Franklin Gothic Book</vt:lpstr>
      <vt:lpstr>Franklin Gothic Demi Cond</vt:lpstr>
      <vt:lpstr>Franklin Gothic Heavy</vt:lpstr>
      <vt:lpstr>plusjakartasans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Jared Silvermintz</dc:creator>
  <cp:keywords/>
  <dc:description/>
  <cp:lastModifiedBy>Jared Silvermintz</cp:lastModifiedBy>
  <cp:revision>31</cp:revision>
  <dcterms:created xsi:type="dcterms:W3CDTF">2024-02-22T20:19:10Z</dcterms:created>
  <dcterms:modified xsi:type="dcterms:W3CDTF">2024-10-24T21:05:47Z</dcterms:modified>
  <cp:category/>
</cp:coreProperties>
</file>