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67"/>
    <p:restoredTop sz="90146"/>
  </p:normalViewPr>
  <p:slideViewPr>
    <p:cSldViewPr snapToGrid="0" snapToObjects="1">
      <p:cViewPr varScale="1">
        <p:scale>
          <a:sx n="56" d="100"/>
          <a:sy n="56" d="100"/>
        </p:scale>
        <p:origin x="328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309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B415-D230-65DA-E799-1FD5777F6A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4C6AB5-A8C0-1AD1-6537-DC75D93D9D1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3904A-41D5-CD43-974F-E51076E83C6F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5CCEEA-B2A3-B31A-4CA3-D933BD02C5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307595-BB19-7A74-85D6-C1B8B203AC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735D2-EFAA-3B46-A46D-F59533DF0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32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4FD77-1F8E-8042-99B5-7B897F0DEBBC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DB392-DEA3-F241-9B53-14E28D24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62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 from </a:t>
            </a:r>
            <a:r>
              <a:rPr lang="en-US" dirty="0" err="1"/>
              <a:t>Pexels</a:t>
            </a:r>
            <a:r>
              <a:rPr lang="en-US" dirty="0"/>
              <a:t> at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plusjakartasans"/>
              </a:rPr>
              <a:t>https://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plusjakartasans"/>
              </a:rPr>
              <a:t>www.pexels.com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plusjakartasans"/>
              </a:rPr>
              <a:t>/photo/family-playing-golf-9207297/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DB392-DEA3-F241-9B53-14E28D241A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03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playing golf&#10;&#10;Description automatically generated">
            <a:extLst>
              <a:ext uri="{FF2B5EF4-FFF2-40B4-BE49-F238E27FC236}">
                <a16:creationId xmlns:a16="http://schemas.microsoft.com/office/drawing/2014/main" id="{6EC5AF5E-B8DA-541A-5231-77B141CE4F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3271" r="41182"/>
          <a:stretch/>
        </p:blipFill>
        <p:spPr>
          <a:xfrm>
            <a:off x="1" y="-1"/>
            <a:ext cx="6400800" cy="1371599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D153246-BA71-5142-9F63-5AF3D11677EF}"/>
              </a:ext>
            </a:extLst>
          </p:cNvPr>
          <p:cNvCxnSpPr>
            <a:cxnSpLocks/>
          </p:cNvCxnSpPr>
          <p:nvPr userDrawn="1"/>
        </p:nvCxnSpPr>
        <p:spPr>
          <a:xfrm>
            <a:off x="5864087" y="5107663"/>
            <a:ext cx="7470065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FAAF0FA-4498-8D41-8137-BB8F65E676DA}"/>
              </a:ext>
            </a:extLst>
          </p:cNvPr>
          <p:cNvSpPr txBox="1"/>
          <p:nvPr userDrawn="1"/>
        </p:nvSpPr>
        <p:spPr>
          <a:xfrm>
            <a:off x="7096539" y="976022"/>
            <a:ext cx="6237613" cy="7274843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MYTH: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After spine surgery, you won’t be able to return to an active lifestyle.</a:t>
            </a:r>
          </a:p>
          <a:p>
            <a:pPr>
              <a:lnSpc>
                <a:spcPts val="4800"/>
              </a:lnSpc>
            </a:pPr>
            <a:endParaRPr lang="en-US" sz="4200" spc="-81" baseline="30000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REALITY: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A recent total disc replacement study with </a:t>
            </a:r>
            <a:r>
              <a:rPr lang="en-US" sz="4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4200" b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®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showed that a large majority of patients quickly returned to their active life.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7D6FF5-2001-C64A-9872-168AC035D53A}"/>
              </a:ext>
            </a:extLst>
          </p:cNvPr>
          <p:cNvSpPr txBox="1"/>
          <p:nvPr userDrawn="1"/>
        </p:nvSpPr>
        <p:spPr>
          <a:xfrm>
            <a:off x="1143001" y="12503761"/>
            <a:ext cx="4432852" cy="63610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0" marR="0" lvl="0" indent="0" algn="l" defTabSz="4571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spc="-81" baseline="30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1 </a:t>
            </a:r>
            <a:r>
              <a:rPr lang="en-US" sz="1800" spc="-81" dirty="0" err="1">
                <a:solidFill>
                  <a:schemeClr val="bg1"/>
                </a:solidFill>
                <a:latin typeface="Franklin Gothic Book" panose="020B0503020102020204" pitchFamily="34" charset="0"/>
              </a:rPr>
              <a:t>Tumialan</a:t>
            </a:r>
            <a:r>
              <a:rPr lang="en-US" sz="1800" spc="-81" dirty="0">
                <a:solidFill>
                  <a:schemeClr val="bg1"/>
                </a:solidFill>
                <a:latin typeface="Franklin Gothic Book" panose="020B0503020102020204" pitchFamily="34" charset="0"/>
              </a:rPr>
              <a:t>, L.M., et al., Arthroplasty in the military: a preliminary experience with </a:t>
            </a:r>
            <a:r>
              <a:rPr lang="en-US" sz="1800" spc="-81" dirty="0" err="1">
                <a:solidFill>
                  <a:schemeClr val="bg1"/>
                </a:solidFill>
                <a:latin typeface="Franklin Gothic Book" panose="020B0503020102020204" pitchFamily="34" charset="0"/>
              </a:rPr>
              <a:t>pro</a:t>
            </a:r>
            <a:r>
              <a:rPr lang="en-US" sz="1800" b="1" spc="-81" dirty="0" err="1">
                <a:solidFill>
                  <a:schemeClr val="bg1"/>
                </a:solidFill>
                <a:latin typeface="Franklin Gothic Book" panose="020B0503020102020204" pitchFamily="34" charset="0"/>
              </a:rPr>
              <a:t>disc</a:t>
            </a:r>
            <a:r>
              <a:rPr lang="en-US" sz="1800" b="1" spc="-81" dirty="0">
                <a:solidFill>
                  <a:schemeClr val="bg1"/>
                </a:solidFill>
                <a:latin typeface="Franklin Gothic Book" panose="020B0503020102020204" pitchFamily="34" charset="0"/>
              </a:rPr>
              <a:t> C</a:t>
            </a:r>
            <a:r>
              <a:rPr lang="en-US" sz="1800" spc="-81" dirty="0">
                <a:solidFill>
                  <a:schemeClr val="bg1"/>
                </a:solidFill>
                <a:latin typeface="Franklin Gothic Book" panose="020B0503020102020204" pitchFamily="34" charset="0"/>
              </a:rPr>
              <a:t> and </a:t>
            </a:r>
            <a:r>
              <a:rPr lang="en-US" sz="1800" spc="-81" dirty="0" err="1">
                <a:solidFill>
                  <a:schemeClr val="bg1"/>
                </a:solidFill>
                <a:latin typeface="Franklin Gothic Book" panose="020B0503020102020204" pitchFamily="34" charset="0"/>
              </a:rPr>
              <a:t>pro</a:t>
            </a:r>
            <a:r>
              <a:rPr lang="en-US" sz="1800" b="1" spc="-81" dirty="0" err="1">
                <a:solidFill>
                  <a:schemeClr val="bg1"/>
                </a:solidFill>
                <a:latin typeface="Franklin Gothic Book" panose="020B0503020102020204" pitchFamily="34" charset="0"/>
              </a:rPr>
              <a:t>disc</a:t>
            </a:r>
            <a:r>
              <a:rPr lang="en-US" sz="1800" b="1" spc="-81" dirty="0">
                <a:solidFill>
                  <a:schemeClr val="bg1"/>
                </a:solidFill>
                <a:latin typeface="Franklin Gothic Book" panose="020B0503020102020204" pitchFamily="34" charset="0"/>
              </a:rPr>
              <a:t> L</a:t>
            </a:r>
            <a:r>
              <a:rPr lang="en-US" sz="1800" spc="-81" dirty="0">
                <a:solidFill>
                  <a:schemeClr val="bg1"/>
                </a:solidFill>
                <a:latin typeface="Franklin Gothic Book" panose="020B0503020102020204" pitchFamily="34" charset="0"/>
              </a:rPr>
              <a:t>. Neurosurgical focus, 2010. 28(5): p. E18.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AF7FF3B-B15E-C343-B6FE-7C32294F0836}"/>
              </a:ext>
            </a:extLst>
          </p:cNvPr>
          <p:cNvCxnSpPr>
            <a:cxnSpLocks/>
          </p:cNvCxnSpPr>
          <p:nvPr userDrawn="1"/>
        </p:nvCxnSpPr>
        <p:spPr>
          <a:xfrm>
            <a:off x="7096539" y="1577652"/>
            <a:ext cx="6237613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AF6A6E7-1CC7-1545-95F3-444B70AD5E9A}"/>
              </a:ext>
            </a:extLst>
          </p:cNvPr>
          <p:cNvSpPr txBox="1"/>
          <p:nvPr userDrawn="1"/>
        </p:nvSpPr>
        <p:spPr>
          <a:xfrm rot="16200000">
            <a:off x="-1695430" y="9247732"/>
            <a:ext cx="457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</a:rPr>
              <a:t>Image by </a:t>
            </a:r>
            <a:r>
              <a:rPr lang="en-US" sz="1400" b="0" i="0" u="none" strike="noStrike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</a:rPr>
              <a:t>Freepik</a:t>
            </a:r>
            <a:endParaRPr lang="en-US" sz="1400" b="0" i="0" u="none" strike="noStrike" dirty="0">
              <a:solidFill>
                <a:schemeClr val="bg1"/>
              </a:solidFill>
              <a:effectLst/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8176267" y="9274745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1636</TotalTime>
  <Words>21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plusjakartasans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31</cp:revision>
  <dcterms:created xsi:type="dcterms:W3CDTF">2024-02-22T20:19:10Z</dcterms:created>
  <dcterms:modified xsi:type="dcterms:W3CDTF">2024-10-24T21:05:47Z</dcterms:modified>
  <cp:category/>
</cp:coreProperties>
</file>